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98" r:id="rId2"/>
    <p:sldId id="304" r:id="rId3"/>
    <p:sldId id="309" r:id="rId4"/>
    <p:sldId id="310" r:id="rId5"/>
    <p:sldId id="299" r:id="rId6"/>
    <p:sldId id="312" r:id="rId7"/>
    <p:sldId id="302" r:id="rId8"/>
    <p:sldId id="314" r:id="rId9"/>
    <p:sldId id="303" r:id="rId10"/>
    <p:sldId id="315" r:id="rId11"/>
    <p:sldId id="316" r:id="rId12"/>
    <p:sldId id="321" r:id="rId13"/>
    <p:sldId id="319" r:id="rId14"/>
    <p:sldId id="313" r:id="rId15"/>
    <p:sldId id="275" r:id="rId16"/>
    <p:sldId id="318" r:id="rId17"/>
    <p:sldId id="317" r:id="rId18"/>
    <p:sldId id="30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B3B6A5-5487-4415-BACC-425C4E6343C7}">
          <p14:sldIdLst>
            <p14:sldId id="298"/>
            <p14:sldId id="304"/>
            <p14:sldId id="309"/>
            <p14:sldId id="310"/>
            <p14:sldId id="299"/>
            <p14:sldId id="312"/>
            <p14:sldId id="302"/>
            <p14:sldId id="314"/>
            <p14:sldId id="303"/>
            <p14:sldId id="315"/>
            <p14:sldId id="316"/>
            <p14:sldId id="321"/>
            <p14:sldId id="319"/>
            <p14:sldId id="313"/>
            <p14:sldId id="275"/>
            <p14:sldId id="318"/>
            <p14:sldId id="317"/>
            <p14:sldId id="307"/>
          </p14:sldIdLst>
        </p14:section>
      </p14:sectionLst>
    </p:ext>
    <p:ext uri="{EFAFB233-063F-42B5-8137-9DF3F51BA10A}">
      <p15:sldGuideLst xmlns="" xmlns:p15="http://schemas.microsoft.com/office/powerpoint/2012/main">
        <p15:guide id="2" pos="1617" userDrawn="1">
          <p15:clr>
            <a:srgbClr val="A4A3A4"/>
          </p15:clr>
        </p15:guide>
        <p15:guide id="4" orient="horz" pos="2478" userDrawn="1">
          <p15:clr>
            <a:srgbClr val="A4A3A4"/>
          </p15:clr>
        </p15:guide>
        <p15:guide id="5" orient="horz" pos="3521" userDrawn="1">
          <p15:clr>
            <a:srgbClr val="A4A3A4"/>
          </p15:clr>
        </p15:guide>
        <p15:guide id="6" orient="horz" pos="1752" userDrawn="1">
          <p15:clr>
            <a:srgbClr val="A4A3A4"/>
          </p15:clr>
        </p15:guide>
        <p15:guide id="7" pos="5790" userDrawn="1">
          <p15:clr>
            <a:srgbClr val="A4A3A4"/>
          </p15:clr>
        </p15:guide>
        <p15:guide id="8" pos="7106" userDrawn="1">
          <p15:clr>
            <a:srgbClr val="A4A3A4"/>
          </p15:clr>
        </p15:guide>
        <p15:guide id="9" pos="5382" userDrawn="1">
          <p15:clr>
            <a:srgbClr val="A4A3A4"/>
          </p15:clr>
        </p15:guide>
        <p15:guide id="10" pos="4203" userDrawn="1">
          <p15:clr>
            <a:srgbClr val="A4A3A4"/>
          </p15:clr>
        </p15:guide>
        <p15:guide id="11" orient="horz" pos="37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458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8" autoAdjust="0"/>
    <p:restoredTop sz="96357" autoAdjust="0"/>
  </p:normalViewPr>
  <p:slideViewPr>
    <p:cSldViewPr>
      <p:cViewPr>
        <p:scale>
          <a:sx n="60" d="100"/>
          <a:sy n="60" d="100"/>
        </p:scale>
        <p:origin x="-1276" y="-880"/>
      </p:cViewPr>
      <p:guideLst>
        <p:guide orient="horz" pos="2478"/>
        <p:guide orient="horz" pos="3521"/>
        <p:guide orient="horz" pos="1752"/>
        <p:guide orient="horz" pos="3702"/>
        <p:guide pos="1617"/>
        <p:guide pos="5790"/>
        <p:guide pos="7106"/>
        <p:guide pos="5382"/>
        <p:guide pos="42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37300442662331"/>
          <c:y val="3.5515724161039527E-2"/>
          <c:w val="0.91849771534049729"/>
          <c:h val="0.964484275838960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4588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588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4D-44B5-9490-96C22F88761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4D-44B5-9490-96C22F88761A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E4D-44B5-9490-96C22F88761A}"/>
              </c:ext>
            </c:extLst>
          </c:dPt>
          <c:dLbls>
            <c:dLbl>
              <c:idx val="0"/>
              <c:layout/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4D-44B5-9490-96C22F88761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6DCA313-6690-4CD6-AA99-DBF6C1CBE6BD}" type="VALUE">
                      <a: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E4D-44B5-9490-96C22F88761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8751F1AD-D9C2-4D68-BB80-3EA3188C9FF4}" type="VALUE">
                      <a:rPr lang="en-US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E4D-44B5-9490-96C22F8876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</c:v>
                </c:pt>
                <c:pt idx="1">
                  <c:v>40</c:v>
                </c:pt>
                <c:pt idx="2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E4D-44B5-9490-96C22F887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0"/>
        <c:axId val="138009600"/>
        <c:axId val="138154752"/>
      </c:barChart>
      <c:catAx>
        <c:axId val="13800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5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1" i="0" u="none" strike="noStrike" kern="1200" baseline="0">
                <a:solidFill>
                  <a:schemeClr val="bg1"/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endParaRPr lang="ru-RU"/>
          </a:p>
        </c:txPr>
        <c:crossAx val="138154752"/>
        <c:crosses val="autoZero"/>
        <c:auto val="1"/>
        <c:lblAlgn val="ctr"/>
        <c:lblOffset val="100"/>
        <c:noMultiLvlLbl val="0"/>
      </c:catAx>
      <c:valAx>
        <c:axId val="138154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800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4400" b="1">
          <a:latin typeface="Montserrat" panose="00000500000000000000" pitchFamily="2" charset="-52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3D5C4-8E83-4029-90DB-CE212BBAD032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1C36-DF30-49B2-B8BC-2F5E1DC3C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73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1C36-DF30-49B2-B8BC-2F5E1DC3C2E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581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1C36-DF30-49B2-B8BC-2F5E1DC3C2E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05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5D1C36-DF30-49B2-B8BC-2F5E1DC3C2E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51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dirty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58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C593E7F-B336-4B68-85AF-EDA3F96DE154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8FBDBB0-8E01-4630-999E-79AECDC742C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3C3169D-E0E8-4973-84DF-491AB97BB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980728"/>
            <a:ext cx="3640816" cy="45365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E1EF2C4-F86A-4B7B-ACC4-1E570CD7C300}"/>
              </a:ext>
            </a:extLst>
          </p:cNvPr>
          <p:cNvSpPr txBox="1"/>
          <p:nvPr/>
        </p:nvSpPr>
        <p:spPr>
          <a:xfrm>
            <a:off x="839416" y="1142263"/>
            <a:ext cx="6912768" cy="2667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>
              <a:lnSpc>
                <a:spcPct val="150000"/>
              </a:lnSpc>
            </a:pPr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ФЕДЕРАЦИЯ </a:t>
            </a:r>
          </a:p>
          <a:p>
            <a:pPr>
              <a:lnSpc>
                <a:spcPct val="150000"/>
              </a:lnSpc>
            </a:pPr>
            <a:r>
              <a:rPr lang="ru-RU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КОННОГО СПОРТА</a:t>
            </a:r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НИЖЕГОРОДСКОЙ ОБЛАСТИ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DC0182E-6A6B-41A1-9684-32C0D9D2A622}"/>
              </a:ext>
            </a:extLst>
          </p:cNvPr>
          <p:cNvSpPr txBox="1"/>
          <p:nvPr/>
        </p:nvSpPr>
        <p:spPr>
          <a:xfrm>
            <a:off x="911424" y="4005064"/>
            <a:ext cx="56856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138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407578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A179EE4-43C8-4E30-96EF-424AA94EEA3D}"/>
              </a:ext>
            </a:extLst>
          </p:cNvPr>
          <p:cNvSpPr txBox="1"/>
          <p:nvPr/>
        </p:nvSpPr>
        <p:spPr>
          <a:xfrm>
            <a:off x="5060082" y="1993483"/>
            <a:ext cx="5255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61 ЧЛЕН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B588B179-380E-4A84-934F-A2C3517E7E95}"/>
              </a:ext>
            </a:extLst>
          </p:cNvPr>
          <p:cNvGrpSpPr/>
          <p:nvPr/>
        </p:nvGrpSpPr>
        <p:grpSpPr>
          <a:xfrm>
            <a:off x="2059990" y="2060848"/>
            <a:ext cx="1440160" cy="634712"/>
            <a:chOff x="2940437" y="1865747"/>
            <a:chExt cx="1518790" cy="743916"/>
          </a:xfrm>
          <a:solidFill>
            <a:schemeClr val="bg1"/>
          </a:solidFill>
        </p:grpSpPr>
        <p:sp>
          <p:nvSpPr>
            <p:cNvPr id="17" name="Полилиния: Фигура 180" descr="График с контуром человека">
              <a:extLst>
                <a:ext uri="{FF2B5EF4-FFF2-40B4-BE49-F238E27FC236}">
                  <a16:creationId xmlns="" xmlns:a16="http://schemas.microsoft.com/office/drawing/2014/main" id="{0535C2FE-DA8D-478B-96CF-17C516F6A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40437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Полилиния: Фигура 179" descr="График с контуром человека">
              <a:extLst>
                <a:ext uri="{FF2B5EF4-FFF2-40B4-BE49-F238E27FC236}">
                  <a16:creationId xmlns="" xmlns:a16="http://schemas.microsoft.com/office/drawing/2014/main" id="{5E2F1B31-1654-4A1E-B992-43FD86A18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352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Полилиния: Фигура 178" descr="График с контуром человека">
              <a:extLst>
                <a:ext uri="{FF2B5EF4-FFF2-40B4-BE49-F238E27FC236}">
                  <a16:creationId xmlns="" xmlns:a16="http://schemas.microsoft.com/office/drawing/2014/main" id="{DF035AF4-8C5E-44AA-BC5A-B5600D4C78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6267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Полилиния: Фигура 184" descr="График с контуром человека">
              <a:extLst>
                <a:ext uri="{FF2B5EF4-FFF2-40B4-BE49-F238E27FC236}">
                  <a16:creationId xmlns="" xmlns:a16="http://schemas.microsoft.com/office/drawing/2014/main" id="{06B810EC-75E1-4AB8-873F-9A0FA7BC14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4521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139D16B-B844-4C70-AEBA-E9376787847C}"/>
              </a:ext>
            </a:extLst>
          </p:cNvPr>
          <p:cNvSpPr txBox="1"/>
          <p:nvPr/>
        </p:nvSpPr>
        <p:spPr>
          <a:xfrm>
            <a:off x="5087888" y="3039532"/>
            <a:ext cx="6597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en-US" sz="44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454</a:t>
            </a:r>
            <a:r>
              <a:rPr lang="ru-RU" sz="44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 СПОРТСМЕНА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1484812" y="742047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4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ФЕДЕРАЦИЯ 202</a:t>
            </a:r>
            <a:r>
              <a:rPr lang="en-US" sz="4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4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Группа 31">
            <a:extLst>
              <a:ext uri="{FF2B5EF4-FFF2-40B4-BE49-F238E27FC236}">
                <a16:creationId xmlns="" xmlns:a16="http://schemas.microsoft.com/office/drawing/2014/main" id="{BA7423E1-0665-43D4-BD1A-E16B2761EE6D}"/>
              </a:ext>
            </a:extLst>
          </p:cNvPr>
          <p:cNvGrpSpPr/>
          <p:nvPr/>
        </p:nvGrpSpPr>
        <p:grpSpPr>
          <a:xfrm>
            <a:off x="2063750" y="3082663"/>
            <a:ext cx="1441921" cy="692673"/>
            <a:chOff x="1150383" y="3992726"/>
            <a:chExt cx="1955649" cy="932629"/>
          </a:xfrm>
        </p:grpSpPr>
        <p:pic>
          <p:nvPicPr>
            <p:cNvPr id="28" name="Рисунок 27">
              <a:extLst>
                <a:ext uri="{FF2B5EF4-FFF2-40B4-BE49-F238E27FC236}">
                  <a16:creationId xmlns="" xmlns:a16="http://schemas.microsoft.com/office/drawing/2014/main" id="{D502EA03-3FDC-46B9-B30E-46BE57568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83" y="3992726"/>
              <a:ext cx="919847" cy="91984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="" xmlns:a16="http://schemas.microsoft.com/office/drawing/2014/main" id="{A8CA9C84-3E80-4B8D-AE85-514D270D7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185" y="4005508"/>
              <a:ext cx="919847" cy="919847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EBCBDC7F-3A3E-4D62-A53B-CA1E308929A5}"/>
              </a:ext>
            </a:extLst>
          </p:cNvPr>
          <p:cNvGrpSpPr/>
          <p:nvPr/>
        </p:nvGrpSpPr>
        <p:grpSpPr>
          <a:xfrm>
            <a:off x="4907406" y="3995191"/>
            <a:ext cx="5906100" cy="1099865"/>
            <a:chOff x="4030089" y="4912573"/>
            <a:chExt cx="5906100" cy="1099865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66A6E40-3AAD-4A2B-BAE2-DDF8A9E88848}"/>
                </a:ext>
              </a:extLst>
            </p:cNvPr>
            <p:cNvSpPr txBox="1"/>
            <p:nvPr/>
          </p:nvSpPr>
          <p:spPr>
            <a:xfrm>
              <a:off x="4030089" y="4912573"/>
              <a:ext cx="5906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b="1"/>
              </a:lvl1pPr>
            </a:lstStyle>
            <a:p>
              <a:r>
                <a:rPr lang="ru-RU" sz="4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48 ОРГАНИЗАЦИЙ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0CE2B4EF-093B-47AE-917C-01350DE8268D}"/>
                </a:ext>
              </a:extLst>
            </p:cNvPr>
            <p:cNvSpPr txBox="1"/>
            <p:nvPr/>
          </p:nvSpPr>
          <p:spPr>
            <a:xfrm>
              <a:off x="4030089" y="5704661"/>
              <a:ext cx="5545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b="1"/>
              </a:lvl1pPr>
            </a:lstStyle>
            <a:p>
              <a:r>
                <a:rPr lang="ru-RU" sz="1400" b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КЛУБЫ, ШКОЛЫ, ЧАСТНЫЕ КОНЮШНИ, КФХ И </a:t>
              </a:r>
              <a:r>
                <a:rPr lang="ru-RU" sz="1400" b="0" dirty="0" err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ДР</a:t>
              </a:r>
              <a:endParaRPr lang="ru-RU" sz="1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208AD88-AE4C-4D4C-91C6-62DB61937ACA}"/>
              </a:ext>
            </a:extLst>
          </p:cNvPr>
          <p:cNvSpPr txBox="1"/>
          <p:nvPr/>
        </p:nvSpPr>
        <p:spPr>
          <a:xfrm>
            <a:off x="5087888" y="5539284"/>
            <a:ext cx="5906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4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 ДИСЦИПЛИН</a:t>
            </a:r>
          </a:p>
        </p:txBody>
      </p:sp>
      <p:pic>
        <p:nvPicPr>
          <p:cNvPr id="39" name="Рисунок 38" descr="Дом со сплошной заливкой">
            <a:extLst>
              <a:ext uri="{FF2B5EF4-FFF2-40B4-BE49-F238E27FC236}">
                <a16:creationId xmlns="" xmlns:a16="http://schemas.microsoft.com/office/drawing/2014/main" id="{6CFBA34F-EBD3-4129-A443-E34087F4DB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1544" y="4149080"/>
            <a:ext cx="914400" cy="914400"/>
          </a:xfrm>
          <a:prstGeom prst="rect">
            <a:avLst/>
          </a:prstGeom>
        </p:spPr>
      </p:pic>
      <p:pic>
        <p:nvPicPr>
          <p:cNvPr id="44" name="Рисунок 43" descr="Кубок со сплошной заливкой">
            <a:extLst>
              <a:ext uri="{FF2B5EF4-FFF2-40B4-BE49-F238E27FC236}">
                <a16:creationId xmlns="" xmlns:a16="http://schemas.microsoft.com/office/drawing/2014/main" id="{F4116F54-FB4E-4DC7-9292-15EBDDE1DE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04060" y="5369525"/>
            <a:ext cx="914400" cy="914400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75A0CD0E-C730-4DC2-860E-9C4AB55A78D8}"/>
              </a:ext>
            </a:extLst>
          </p:cNvPr>
          <p:cNvCxnSpPr>
            <a:cxnSpLocks/>
          </p:cNvCxnSpPr>
          <p:nvPr/>
        </p:nvCxnSpPr>
        <p:spPr>
          <a:xfrm>
            <a:off x="1576115" y="2781300"/>
            <a:ext cx="95768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B4E502E5-39D3-4B65-BD46-826740D76E76}"/>
              </a:ext>
            </a:extLst>
          </p:cNvPr>
          <p:cNvCxnSpPr>
            <a:cxnSpLocks/>
          </p:cNvCxnSpPr>
          <p:nvPr/>
        </p:nvCxnSpPr>
        <p:spPr>
          <a:xfrm>
            <a:off x="1559496" y="3933056"/>
            <a:ext cx="95768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DCFAC60E-DB59-4121-9EF0-61758253F470}"/>
              </a:ext>
            </a:extLst>
          </p:cNvPr>
          <p:cNvCxnSpPr>
            <a:cxnSpLocks/>
          </p:cNvCxnSpPr>
          <p:nvPr/>
        </p:nvCxnSpPr>
        <p:spPr>
          <a:xfrm>
            <a:off x="1559496" y="5288892"/>
            <a:ext cx="95768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E9DE1412-3171-4ABA-87BC-E5C4D7AC9E65}"/>
              </a:ext>
            </a:extLst>
          </p:cNvPr>
          <p:cNvCxnSpPr>
            <a:cxnSpLocks/>
          </p:cNvCxnSpPr>
          <p:nvPr/>
        </p:nvCxnSpPr>
        <p:spPr>
          <a:xfrm>
            <a:off x="1576115" y="6453336"/>
            <a:ext cx="95768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056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93CA338-4152-4CD9-BA01-BFB2042C41C4}"/>
              </a:ext>
            </a:extLst>
          </p:cNvPr>
          <p:cNvSpPr txBox="1"/>
          <p:nvPr/>
        </p:nvSpPr>
        <p:spPr>
          <a:xfrm>
            <a:off x="1847528" y="6868244"/>
            <a:ext cx="8424936" cy="1312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spc="30" noProof="0" dirty="0">
                <a:gradFill>
                  <a:gsLst>
                    <a:gs pos="18000">
                      <a:schemeClr val="tx1"/>
                    </a:gs>
                    <a:gs pos="36000">
                      <a:schemeClr val="tx1"/>
                    </a:gs>
                  </a:gsLst>
                  <a:lin ang="5400000" scaled="1"/>
                </a:gradFill>
                <a:latin typeface="Montserrat" panose="00000500000000000000" pitchFamily="2" charset="-52"/>
              </a:rPr>
              <a:t>В 2024 ГОДУ БЫЛО ПРОВЕДЕНО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pc="30" noProof="0" dirty="0">
                <a:gradFill>
                  <a:gsLst>
                    <a:gs pos="18000">
                      <a:schemeClr val="tx1"/>
                    </a:gs>
                    <a:gs pos="36000">
                      <a:schemeClr val="tx1"/>
                    </a:gs>
                  </a:gsLst>
                  <a:lin ang="5400000" scaled="1"/>
                </a:gradFill>
                <a:latin typeface="Montserrat" panose="00000500000000000000" pitchFamily="2" charset="-52"/>
              </a:rPr>
              <a:t>38 ОФИЦИАЛЬНЫЙ СОРЕВНОВАНИЙ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74EC7A24-643E-468E-B984-AEB3B3D62269}"/>
              </a:ext>
            </a:extLst>
          </p:cNvPr>
          <p:cNvGrpSpPr/>
          <p:nvPr/>
        </p:nvGrpSpPr>
        <p:grpSpPr>
          <a:xfrm>
            <a:off x="2711624" y="8163644"/>
            <a:ext cx="6264696" cy="3240509"/>
            <a:chOff x="5087888" y="1556792"/>
            <a:chExt cx="6408712" cy="4104456"/>
          </a:xfrm>
        </p:grpSpPr>
        <p:graphicFrame>
          <p:nvGraphicFramePr>
            <p:cNvPr id="34" name="Диаграмма 33">
              <a:extLst>
                <a:ext uri="{FF2B5EF4-FFF2-40B4-BE49-F238E27FC236}">
                  <a16:creationId xmlns="" xmlns:a16="http://schemas.microsoft.com/office/drawing/2014/main" id="{69A1264B-1F42-462C-AC69-4E4CD68B431A}"/>
                </a:ext>
              </a:extLst>
            </p:cNvPr>
            <p:cNvGraphicFramePr/>
            <p:nvPr/>
          </p:nvGraphicFramePr>
          <p:xfrm>
            <a:off x="5087888" y="1556792"/>
            <a:ext cx="6336703" cy="4104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B78D004A-D044-453C-85C7-2BD99F30C9C7}"/>
                </a:ext>
              </a:extLst>
            </p:cNvPr>
            <p:cNvSpPr txBox="1"/>
            <p:nvPr/>
          </p:nvSpPr>
          <p:spPr>
            <a:xfrm>
              <a:off x="5591943" y="4891808"/>
              <a:ext cx="1944216" cy="584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b="1" spc="30" noProof="0" dirty="0">
                  <a:solidFill>
                    <a:srgbClr val="345889"/>
                  </a:solidFill>
                  <a:latin typeface="Montserrat" panose="00000500000000000000" pitchFamily="2" charset="-52"/>
                </a:rPr>
                <a:t>2024</a:t>
              </a:r>
              <a:endParaRPr lang="ru-RU" sz="2000" b="1" spc="30" noProof="0" dirty="0">
                <a:solidFill>
                  <a:srgbClr val="345889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22A0AD3-341D-4D12-AC0C-7258A062CF40}"/>
                </a:ext>
              </a:extLst>
            </p:cNvPr>
            <p:cNvSpPr txBox="1"/>
            <p:nvPr/>
          </p:nvSpPr>
          <p:spPr>
            <a:xfrm>
              <a:off x="7536159" y="4891808"/>
              <a:ext cx="1944216" cy="584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b="1" spc="30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" panose="00000500000000000000" pitchFamily="2" charset="-52"/>
                </a:rPr>
                <a:t>2023</a:t>
              </a:r>
              <a:endParaRPr lang="ru-RU" sz="2000" b="1" spc="3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98234EE1-52C8-414E-94BC-227BB4174949}"/>
                </a:ext>
              </a:extLst>
            </p:cNvPr>
            <p:cNvSpPr txBox="1"/>
            <p:nvPr/>
          </p:nvSpPr>
          <p:spPr>
            <a:xfrm>
              <a:off x="9552384" y="4891808"/>
              <a:ext cx="1944216" cy="584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b="1" spc="30" noProof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ontserrat" panose="00000500000000000000" pitchFamily="2" charset="-52"/>
                </a:rPr>
                <a:t>2022</a:t>
              </a:r>
              <a:endParaRPr lang="ru-RU" sz="2000" b="1" spc="3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-52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6C9B866-B050-434F-AF17-5BC7E382E44B}"/>
              </a:ext>
            </a:extLst>
          </p:cNvPr>
          <p:cNvSpPr txBox="1"/>
          <p:nvPr/>
        </p:nvSpPr>
        <p:spPr>
          <a:xfrm>
            <a:off x="1883532" y="1640273"/>
            <a:ext cx="84249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spc="30" noProof="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СПОРТИВНЫЕ СОБЫТИЯ</a:t>
            </a:r>
          </a:p>
        </p:txBody>
      </p:sp>
    </p:spTree>
    <p:extLst>
      <p:ext uri="{BB962C8B-B14F-4D97-AF65-F5344CB8AC3E}">
        <p14:creationId xmlns:p14="http://schemas.microsoft.com/office/powerpoint/2010/main" val="985415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5DDBD0A-BA5D-42BC-B5C8-D4ECA6BCD426}"/>
              </a:ext>
            </a:extLst>
          </p:cNvPr>
          <p:cNvSpPr txBox="1"/>
          <p:nvPr/>
        </p:nvSpPr>
        <p:spPr>
          <a:xfrm>
            <a:off x="776983" y="2708920"/>
            <a:ext cx="6912768" cy="256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3600" b="1" dirty="0">
                <a:latin typeface="Arial" pitchFamily="34" charset="0"/>
                <a:cs typeface="Arial" pitchFamily="34" charset="0"/>
              </a:rPr>
              <a:t>2025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ГОДУ ПРОВЕДЕНО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latin typeface="Arial" pitchFamily="34" charset="0"/>
                <a:cs typeface="Arial" pitchFamily="34" charset="0"/>
              </a:rPr>
              <a:t>38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 ОФИЦИАЛЬНЫЙ СОРЕВНОВАНИЙ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2E62F2-70F3-490D-B177-4CE5D464C23B}"/>
              </a:ext>
            </a:extLst>
          </p:cNvPr>
          <p:cNvSpPr txBox="1"/>
          <p:nvPr/>
        </p:nvSpPr>
        <p:spPr>
          <a:xfrm>
            <a:off x="977392" y="669740"/>
            <a:ext cx="7992888" cy="911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spc="30" noProof="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СПОРТИВНЫЕ СОБЫТИЯ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BF7CAB15-887D-474C-913C-B54FD6C978CF}"/>
              </a:ext>
            </a:extLst>
          </p:cNvPr>
          <p:cNvCxnSpPr>
            <a:cxnSpLocks/>
          </p:cNvCxnSpPr>
          <p:nvPr/>
        </p:nvCxnSpPr>
        <p:spPr>
          <a:xfrm flipV="1">
            <a:off x="7476976" y="2924944"/>
            <a:ext cx="0" cy="2664644"/>
          </a:xfrm>
          <a:prstGeom prst="line">
            <a:avLst/>
          </a:prstGeom>
          <a:ln>
            <a:solidFill>
              <a:srgbClr val="3458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1CC40D4C-CA4F-4BA4-85F3-C0D6AB7DC23E}"/>
              </a:ext>
            </a:extLst>
          </p:cNvPr>
          <p:cNvSpPr txBox="1"/>
          <p:nvPr/>
        </p:nvSpPr>
        <p:spPr>
          <a:xfrm>
            <a:off x="7824192" y="2924944"/>
            <a:ext cx="396043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ru-RU" sz="2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4 ВСЕРОССИЙСКИЕ</a:t>
            </a:r>
          </a:p>
          <a:p>
            <a:pPr algn="l">
              <a:lnSpc>
                <a:spcPct val="200000"/>
              </a:lnSpc>
            </a:pPr>
            <a:r>
              <a:rPr lang="ru-RU" sz="2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4 МЕЖРЕГИОНАЛЬНЫЕ</a:t>
            </a:r>
          </a:p>
          <a:p>
            <a:pPr algn="l">
              <a:lnSpc>
                <a:spcPct val="200000"/>
              </a:lnSpc>
            </a:pPr>
            <a:r>
              <a:rPr lang="ru-RU" sz="2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20 РЕГИОНАЛЬНЫЕ</a:t>
            </a:r>
          </a:p>
          <a:p>
            <a:pPr algn="l">
              <a:lnSpc>
                <a:spcPct val="200000"/>
              </a:lnSpc>
            </a:pPr>
            <a:r>
              <a:rPr lang="ru-RU" sz="2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10 МУНИЦИПАЛЬНЫЕ</a:t>
            </a:r>
          </a:p>
        </p:txBody>
      </p:sp>
      <p:pic>
        <p:nvPicPr>
          <p:cNvPr id="27" name="Picture 2" descr="C:\Users\User\Documents\ФКСР\Логотипы\Logo\FKS_NO 1.jpg">
            <a:extLst>
              <a:ext uri="{FF2B5EF4-FFF2-40B4-BE49-F238E27FC236}">
                <a16:creationId xmlns="" xmlns:a16="http://schemas.microsoft.com/office/drawing/2014/main" id="{797A6B85-E9B3-4E24-87E3-2E6356895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394" y="476672"/>
            <a:ext cx="1360909" cy="170274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41994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7C22474-B524-465B-A85C-881B6A64F45C}"/>
              </a:ext>
            </a:extLst>
          </p:cNvPr>
          <p:cNvSpPr/>
          <p:nvPr/>
        </p:nvSpPr>
        <p:spPr>
          <a:xfrm>
            <a:off x="-165495" y="-243408"/>
            <a:ext cx="12385376" cy="7056784"/>
          </a:xfrm>
          <a:prstGeom prst="rect">
            <a:avLst/>
          </a:prstGeom>
          <a:solidFill>
            <a:srgbClr val="345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1605998" y="1536174"/>
            <a:ext cx="8980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 algn="ctr"/>
            <a:r>
              <a:rPr lang="ru-RU" sz="80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ЗВАНИЯ</a:t>
            </a:r>
            <a:r>
              <a:rPr lang="ru-RU" sz="8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5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8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8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РАЗРЯДЫ</a:t>
            </a:r>
          </a:p>
        </p:txBody>
      </p:sp>
    </p:spTree>
    <p:extLst>
      <p:ext uri="{BB962C8B-B14F-4D97-AF65-F5344CB8AC3E}">
        <p14:creationId xmlns:p14="http://schemas.microsoft.com/office/powerpoint/2010/main" val="3653781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6A9244D-E71D-4D96-89A6-1EA6B4EA51A0}"/>
              </a:ext>
            </a:extLst>
          </p:cNvPr>
          <p:cNvSpPr txBox="1"/>
          <p:nvPr/>
        </p:nvSpPr>
        <p:spPr>
          <a:xfrm>
            <a:off x="767408" y="776607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2025  ГОДУ СПОРТСМЕНАМ НИЖЕГОРОДСКОЙ ОБЛАСТИ В КОННОМ СПОРТЕ ПРИСВОЕНО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CECFC39-2920-44B4-B180-7862950DDB83}"/>
              </a:ext>
            </a:extLst>
          </p:cNvPr>
          <p:cNvSpPr txBox="1"/>
          <p:nvPr/>
        </p:nvSpPr>
        <p:spPr>
          <a:xfrm>
            <a:off x="839416" y="2111075"/>
            <a:ext cx="691276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РАЗРЯДЫ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 разряд:   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(в 2024 – 19)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разряд:  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34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(в 2024 – 20)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разряд:   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(в 2024 – 15)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КМС:       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  </a:t>
            </a:r>
            <a:r>
              <a:rPr lang="ru-RU" sz="3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(в 2024 – 17)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682249E-FE86-4FF0-917F-822829E6D803}"/>
              </a:ext>
            </a:extLst>
          </p:cNvPr>
          <p:cNvSpPr txBox="1"/>
          <p:nvPr/>
        </p:nvSpPr>
        <p:spPr>
          <a:xfrm>
            <a:off x="7961015" y="2104576"/>
            <a:ext cx="42484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ЗВАНИЯ</a:t>
            </a:r>
          </a:p>
          <a:p>
            <a:pPr>
              <a:lnSpc>
                <a:spcPct val="150000"/>
              </a:lnSpc>
            </a:pPr>
            <a:endParaRPr lang="ru-RU" sz="4000" b="1" dirty="0">
              <a:solidFill>
                <a:srgbClr val="99CC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   МС:   1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F3503063-704C-46CF-8AF6-53AB1F423667}"/>
              </a:ext>
            </a:extLst>
          </p:cNvPr>
          <p:cNvCxnSpPr>
            <a:cxnSpLocks/>
          </p:cNvCxnSpPr>
          <p:nvPr/>
        </p:nvCxnSpPr>
        <p:spPr>
          <a:xfrm>
            <a:off x="7248128" y="2240219"/>
            <a:ext cx="0" cy="40324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8BEA280C-D1B7-4C3C-B872-5EAC2D1DB5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708" y="464768"/>
            <a:ext cx="121360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3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59DEABA-70C7-47F8-B5DF-29BD0BBDFF21}"/>
              </a:ext>
            </a:extLst>
          </p:cNvPr>
          <p:cNvSpPr txBox="1"/>
          <p:nvPr/>
        </p:nvSpPr>
        <p:spPr>
          <a:xfrm>
            <a:off x="1883532" y="1553347"/>
            <a:ext cx="8424936" cy="357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8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СПОРТИВНЫЕ СУДЬИ</a:t>
            </a:r>
          </a:p>
        </p:txBody>
      </p:sp>
    </p:spTree>
    <p:extLst>
      <p:ext uri="{BB962C8B-B14F-4D97-AF65-F5344CB8AC3E}">
        <p14:creationId xmlns:p14="http://schemas.microsoft.com/office/powerpoint/2010/main" val="2238131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59DEABA-70C7-47F8-B5DF-29BD0BBDFF21}"/>
              </a:ext>
            </a:extLst>
          </p:cNvPr>
          <p:cNvSpPr txBox="1"/>
          <p:nvPr/>
        </p:nvSpPr>
        <p:spPr>
          <a:xfrm>
            <a:off x="1343472" y="1298553"/>
            <a:ext cx="62642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В РЕГИОНЕ </a:t>
            </a:r>
            <a:r>
              <a:rPr lang="ru-RU" sz="4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sz="40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 ПРАКТИКУЮЩИХ</a:t>
            </a:r>
            <a:r>
              <a:rPr lang="ru-RU" sz="40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 СПОРТИВНЫХ СУДЕЙ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2ACE6F9-85FD-45F1-B574-0BCC838E49B3}"/>
              </a:ext>
            </a:extLst>
          </p:cNvPr>
          <p:cNvSpPr txBox="1"/>
          <p:nvPr/>
        </p:nvSpPr>
        <p:spPr>
          <a:xfrm>
            <a:off x="6816080" y="3237545"/>
            <a:ext cx="44644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Судья 3 Категории: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250000"/>
              </a:lnSpc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Судья 2 Категории: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2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подтверждение</a:t>
            </a:r>
          </a:p>
          <a:p>
            <a:r>
              <a:rPr lang="ru-RU" sz="2800" dirty="0">
                <a:latin typeface="Arial" pitchFamily="34" charset="0"/>
                <a:cs typeface="Arial" pitchFamily="34" charset="0"/>
              </a:rPr>
              <a:t>Судья 1 Категории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: 7</a:t>
            </a:r>
          </a:p>
        </p:txBody>
      </p:sp>
      <p:pic>
        <p:nvPicPr>
          <p:cNvPr id="14" name="Picture 2" descr="C:\Users\User\Documents\ФКСР\Логотипы\Logo\FKS_NO 1.jpg">
            <a:extLst>
              <a:ext uri="{FF2B5EF4-FFF2-40B4-BE49-F238E27FC236}">
                <a16:creationId xmlns="" xmlns:a16="http://schemas.microsoft.com/office/drawing/2014/main" id="{CF2A534B-750A-49D1-9D9D-9CB656DBB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404" y="332656"/>
            <a:ext cx="1360909" cy="170274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5972E41B-990E-4957-B38E-A4FEA9D513E1}"/>
              </a:ext>
            </a:extLst>
          </p:cNvPr>
          <p:cNvSpPr txBox="1"/>
          <p:nvPr/>
        </p:nvSpPr>
        <p:spPr>
          <a:xfrm>
            <a:off x="1782044" y="4622540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ВНОВЬ ПРИСВОЕНО В 2025</a:t>
            </a:r>
          </a:p>
        </p:txBody>
      </p:sp>
    </p:spTree>
    <p:extLst>
      <p:ext uri="{BB962C8B-B14F-4D97-AF65-F5344CB8AC3E}">
        <p14:creationId xmlns:p14="http://schemas.microsoft.com/office/powerpoint/2010/main" val="876755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924992" y="1536174"/>
            <a:ext cx="89800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8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РЕЗУЛЬТАТЫ НАШИХ </a:t>
            </a:r>
            <a:r>
              <a:rPr lang="ru-RU" sz="80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СПОРТСМЕНОВ</a:t>
            </a:r>
          </a:p>
        </p:txBody>
      </p:sp>
    </p:spTree>
    <p:extLst>
      <p:ext uri="{BB962C8B-B14F-4D97-AF65-F5344CB8AC3E}">
        <p14:creationId xmlns:p14="http://schemas.microsoft.com/office/powerpoint/2010/main" val="3974518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58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D525B8A-0A53-4477-9F6E-75E6252BE034}"/>
              </a:ext>
            </a:extLst>
          </p:cNvPr>
          <p:cNvSpPr txBox="1"/>
          <p:nvPr/>
        </p:nvSpPr>
        <p:spPr>
          <a:xfrm>
            <a:off x="479376" y="1115269"/>
            <a:ext cx="5067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rgbClr val="3458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200" dirty="0">
                <a:solidFill>
                  <a:schemeClr val="bg1"/>
                </a:solidFill>
              </a:rPr>
              <a:t>ВОЛЬТИЖИРОВКА </a:t>
            </a:r>
          </a:p>
          <a:p>
            <a:r>
              <a:rPr lang="ru-RU" sz="3200" dirty="0">
                <a:solidFill>
                  <a:srgbClr val="99CCFF"/>
                </a:solidFill>
              </a:rPr>
              <a:t>2025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="" xmlns:a16="http://schemas.microsoft.com/office/drawing/2014/main" id="{64DBD0D8-41E1-456E-B9FB-B5F274F6F7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321" y="1143000"/>
            <a:ext cx="6860679" cy="4572000"/>
          </a:xfr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404121C-113F-470F-ADD5-BD5FB45B31E3}"/>
              </a:ext>
            </a:extLst>
          </p:cNvPr>
          <p:cNvSpPr txBox="1"/>
          <p:nvPr/>
        </p:nvSpPr>
        <p:spPr>
          <a:xfrm>
            <a:off x="745109" y="2636912"/>
            <a:ext cx="44147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Спортсмены нижегородской области по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вольтижировке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2025 году показали высокие результаты и завоевали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ЗОЛОТО И СЕРЕБРО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Первенстве России</a:t>
            </a:r>
          </a:p>
        </p:txBody>
      </p:sp>
    </p:spTree>
    <p:extLst>
      <p:ext uri="{BB962C8B-B14F-4D97-AF65-F5344CB8AC3E}">
        <p14:creationId xmlns:p14="http://schemas.microsoft.com/office/powerpoint/2010/main" val="1303691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лотая медаль">
            <a:extLst>
              <a:ext uri="{FF2B5EF4-FFF2-40B4-BE49-F238E27FC236}">
                <a16:creationId xmlns="" xmlns:a16="http://schemas.microsoft.com/office/drawing/2014/main" id="{5A910D33-62B3-416C-A924-18A2DDC9B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28" t="24387" r="2465" b="5222"/>
          <a:stretch/>
        </p:blipFill>
        <p:spPr>
          <a:xfrm flipH="1">
            <a:off x="0" y="0"/>
            <a:ext cx="12192000" cy="68580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879298" y="981075"/>
            <a:ext cx="4464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2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МЕДАЛЬНЫЙ ЗАЧЕТ </a:t>
            </a:r>
          </a:p>
          <a:p>
            <a:r>
              <a:rPr lang="ru-RU" sz="2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E662C21-CE0A-410B-9936-75A0C0E99D94}"/>
              </a:ext>
            </a:extLst>
          </p:cNvPr>
          <p:cNvSpPr txBox="1"/>
          <p:nvPr/>
        </p:nvSpPr>
        <p:spPr>
          <a:xfrm>
            <a:off x="729631" y="2132856"/>
            <a:ext cx="6768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424 МЕДАЛИ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E902CE0-5374-46D6-AE47-1D0A0C2665EA}"/>
              </a:ext>
            </a:extLst>
          </p:cNvPr>
          <p:cNvSpPr txBox="1"/>
          <p:nvPr/>
        </p:nvSpPr>
        <p:spPr>
          <a:xfrm>
            <a:off x="879298" y="3429000"/>
            <a:ext cx="6768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ЗАВОЕВАЛИ 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НИЖЕГОРОДСКИЕ ВСАДНИКИ 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САМЫХ ЗНАЧИМЫХ ТУРНИРАХ </a:t>
            </a:r>
          </a:p>
          <a:p>
            <a:pPr>
              <a:lnSpc>
                <a:spcPct val="150000"/>
              </a:lnSpc>
            </a:pP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2025 ГОДА</a:t>
            </a:r>
          </a:p>
        </p:txBody>
      </p:sp>
    </p:spTree>
    <p:extLst>
      <p:ext uri="{BB962C8B-B14F-4D97-AF65-F5344CB8AC3E}">
        <p14:creationId xmlns:p14="http://schemas.microsoft.com/office/powerpoint/2010/main" val="2277119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6A9244D-E71D-4D96-89A6-1EA6B4EA51A0}"/>
              </a:ext>
            </a:extLst>
          </p:cNvPr>
          <p:cNvSpPr txBox="1"/>
          <p:nvPr/>
        </p:nvSpPr>
        <p:spPr>
          <a:xfrm>
            <a:off x="839416" y="2564904"/>
            <a:ext cx="5256783" cy="1794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МЕДАЛЬНЫЙ ЗАЧЕТ </a:t>
            </a:r>
            <a:r>
              <a:rPr lang="ru-RU" sz="20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ВСАДНИКОВ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345889"/>
                </a:solidFill>
                <a:latin typeface="Arial" pitchFamily="34" charset="0"/>
                <a:cs typeface="Arial" pitchFamily="34" charset="0"/>
              </a:rPr>
              <a:t>НИЖЕГОРОДСКОЙ ОБЛАСТИ 2025</a:t>
            </a:r>
            <a:endParaRPr lang="ru-RU" sz="3600" dirty="0">
              <a:solidFill>
                <a:srgbClr val="345889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829298C-2EC8-47F8-9A23-72CAAE1234DC}"/>
              </a:ext>
            </a:extLst>
          </p:cNvPr>
          <p:cNvGrpSpPr/>
          <p:nvPr/>
        </p:nvGrpSpPr>
        <p:grpSpPr>
          <a:xfrm>
            <a:off x="6383338" y="1272242"/>
            <a:ext cx="5407235" cy="5262979"/>
            <a:chOff x="1198762" y="1516796"/>
            <a:chExt cx="5407235" cy="5262979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0CECFC39-2920-44B4-B180-7862950DDB83}"/>
                </a:ext>
              </a:extLst>
            </p:cNvPr>
            <p:cNvSpPr txBox="1"/>
            <p:nvPr/>
          </p:nvSpPr>
          <p:spPr>
            <a:xfrm>
              <a:off x="1277405" y="1516796"/>
              <a:ext cx="5328592" cy="5262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ru-RU" sz="2400" b="1" dirty="0">
                  <a:solidFill>
                    <a:srgbClr val="345889"/>
                  </a:solidFill>
                  <a:latin typeface="Arial" pitchFamily="34" charset="0"/>
                  <a:cs typeface="Arial" pitchFamily="34" charset="0"/>
                </a:rPr>
                <a:t>ВСЕРОССИЙСКИЕ            43</a:t>
              </a:r>
            </a:p>
            <a:p>
              <a:pPr>
                <a:lnSpc>
                  <a:spcPct val="200000"/>
                </a:lnSpc>
              </a:pPr>
              <a:r>
                <a:rPr lang="ru-RU" sz="2400" b="1" dirty="0">
                  <a:solidFill>
                    <a:srgbClr val="345889"/>
                  </a:solidFill>
                  <a:latin typeface="Arial" pitchFamily="34" charset="0"/>
                  <a:cs typeface="Arial" pitchFamily="34" charset="0"/>
                </a:rPr>
                <a:t>МЕЖРЕГИОНАЛЬНЫЕ    333    МЕЖДУНАРОДНЫЕ         27</a:t>
              </a:r>
            </a:p>
            <a:p>
              <a:pPr algn="just">
                <a:lnSpc>
                  <a:spcPct val="200000"/>
                </a:lnSpc>
              </a:pPr>
              <a:r>
                <a:rPr lang="ru-RU" sz="2400" b="1" dirty="0">
                  <a:solidFill>
                    <a:srgbClr val="345889"/>
                  </a:solidFill>
                  <a:latin typeface="Arial" pitchFamily="34" charset="0"/>
                  <a:cs typeface="Arial" pitchFamily="34" charset="0"/>
                </a:rPr>
                <a:t>ПЕРВЕНСТВО РОССИИ   11</a:t>
              </a:r>
            </a:p>
            <a:p>
              <a:pPr algn="just">
                <a:lnSpc>
                  <a:spcPct val="200000"/>
                </a:lnSpc>
              </a:pPr>
              <a:r>
                <a:rPr lang="ru-RU" sz="2400" b="1" dirty="0">
                  <a:solidFill>
                    <a:srgbClr val="345889"/>
                  </a:solidFill>
                  <a:latin typeface="Arial" pitchFamily="34" charset="0"/>
                  <a:cs typeface="Arial" pitchFamily="34" charset="0"/>
                </a:rPr>
                <a:t>СПАРТАКИАДА                 5</a:t>
              </a:r>
            </a:p>
            <a:p>
              <a:pPr algn="just">
                <a:lnSpc>
                  <a:spcPct val="200000"/>
                </a:lnSpc>
              </a:pPr>
              <a:r>
                <a:rPr lang="ru-RU" sz="2400" b="1" dirty="0">
                  <a:solidFill>
                    <a:srgbClr val="345889"/>
                  </a:solidFill>
                  <a:latin typeface="Arial" pitchFamily="34" charset="0"/>
                  <a:cs typeface="Arial" pitchFamily="34" charset="0"/>
                </a:rPr>
                <a:t>КУБОК РОССИИ                5</a:t>
              </a:r>
            </a:p>
            <a:p>
              <a:pPr algn="just">
                <a:lnSpc>
                  <a:spcPct val="200000"/>
                </a:lnSpc>
              </a:pPr>
              <a:endParaRPr lang="ru-RU" sz="2400" b="1" dirty="0">
                <a:solidFill>
                  <a:srgbClr val="345889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="" xmlns:a16="http://schemas.microsoft.com/office/drawing/2014/main" id="{F3503063-704C-46CF-8AF6-53AB1F423667}"/>
                </a:ext>
              </a:extLst>
            </p:cNvPr>
            <p:cNvCxnSpPr/>
            <p:nvPr/>
          </p:nvCxnSpPr>
          <p:spPr>
            <a:xfrm>
              <a:off x="6384032" y="2708920"/>
              <a:ext cx="0" cy="34563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Прямая соединительная линия 2">
              <a:extLst>
                <a:ext uri="{FF2B5EF4-FFF2-40B4-BE49-F238E27FC236}">
                  <a16:creationId xmlns="" xmlns:a16="http://schemas.microsoft.com/office/drawing/2014/main" id="{3BA8BE3A-F3AB-4AB1-A713-DFC101E5A5E9}"/>
                </a:ext>
              </a:extLst>
            </p:cNvPr>
            <p:cNvCxnSpPr>
              <a:cxnSpLocks/>
            </p:cNvCxnSpPr>
            <p:nvPr/>
          </p:nvCxnSpPr>
          <p:spPr>
            <a:xfrm>
              <a:off x="1198762" y="3035379"/>
              <a:ext cx="4752975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="" xmlns:a16="http://schemas.microsoft.com/office/drawing/2014/main" id="{36F30DB6-0F0A-47BB-9B4E-AB0ED59861D0}"/>
                </a:ext>
              </a:extLst>
            </p:cNvPr>
            <p:cNvCxnSpPr>
              <a:cxnSpLocks/>
            </p:cNvCxnSpPr>
            <p:nvPr/>
          </p:nvCxnSpPr>
          <p:spPr>
            <a:xfrm>
              <a:off x="1198762" y="3817570"/>
              <a:ext cx="4752975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="" xmlns:a16="http://schemas.microsoft.com/office/drawing/2014/main" id="{6767596B-87BF-452A-AD2E-FFF3DD8AE967}"/>
                </a:ext>
              </a:extLst>
            </p:cNvPr>
            <p:cNvCxnSpPr>
              <a:cxnSpLocks/>
            </p:cNvCxnSpPr>
            <p:nvPr/>
          </p:nvCxnSpPr>
          <p:spPr>
            <a:xfrm>
              <a:off x="1198762" y="4609658"/>
              <a:ext cx="4753222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="" xmlns:a16="http://schemas.microsoft.com/office/drawing/2014/main" id="{CCBC878F-6922-4F15-AD39-11F79D1005BD}"/>
                </a:ext>
              </a:extLst>
            </p:cNvPr>
            <p:cNvCxnSpPr>
              <a:cxnSpLocks/>
            </p:cNvCxnSpPr>
            <p:nvPr/>
          </p:nvCxnSpPr>
          <p:spPr>
            <a:xfrm>
              <a:off x="1198762" y="5329738"/>
              <a:ext cx="4752975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="" xmlns:a16="http://schemas.microsoft.com/office/drawing/2014/main" id="{7AC9F89D-DA81-4E2B-A3E0-F05D5746AF20}"/>
                </a:ext>
              </a:extLst>
            </p:cNvPr>
            <p:cNvCxnSpPr>
              <a:cxnSpLocks/>
            </p:cNvCxnSpPr>
            <p:nvPr/>
          </p:nvCxnSpPr>
          <p:spPr>
            <a:xfrm>
              <a:off x="1198762" y="6049818"/>
              <a:ext cx="4752975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="" xmlns:a16="http://schemas.microsoft.com/office/drawing/2014/main" id="{C2BC34E5-C18C-40C3-8016-A7FA81312975}"/>
                </a:ext>
              </a:extLst>
            </p:cNvPr>
            <p:cNvCxnSpPr>
              <a:cxnSpLocks/>
            </p:cNvCxnSpPr>
            <p:nvPr/>
          </p:nvCxnSpPr>
          <p:spPr>
            <a:xfrm>
              <a:off x="1199456" y="2420888"/>
              <a:ext cx="4824536" cy="0"/>
            </a:xfrm>
            <a:prstGeom prst="line">
              <a:avLst/>
            </a:prstGeom>
            <a:ln>
              <a:solidFill>
                <a:srgbClr val="3458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4389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983432" y="1052736"/>
            <a:ext cx="89800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НАШИ СПОРТСМЕНЫ</a:t>
            </a:r>
          </a:p>
          <a:p>
            <a:r>
              <a:rPr lang="ru-RU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СОСТАВЕ </a:t>
            </a:r>
            <a:r>
              <a:rPr lang="ru-RU" sz="66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СБОРНОЙ РОССИИ </a:t>
            </a:r>
            <a:r>
              <a:rPr lang="ru-RU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774438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0D25D6B-30FF-4C24-A107-58055A8013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836712"/>
            <a:ext cx="1067247" cy="13352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F87F352-3516-4209-B3CF-A0FE9FF71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48" y="2276872"/>
            <a:ext cx="1630136" cy="1630136"/>
          </a:xfrm>
          <a:prstGeom prst="ellipse">
            <a:avLst/>
          </a:prstGeom>
          <a:ln w="38100" cap="rnd">
            <a:solidFill>
              <a:srgbClr val="99CC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2FF80AE-10CD-42A3-8432-4D658F1DB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295" y="2276872"/>
            <a:ext cx="1630136" cy="1630136"/>
          </a:xfrm>
          <a:prstGeom prst="ellipse">
            <a:avLst/>
          </a:prstGeom>
          <a:ln w="38100" cap="rnd">
            <a:solidFill>
              <a:srgbClr val="99CC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4AAF119-FE28-4ACA-84B2-9B7CC6A8D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2064" y="4246788"/>
            <a:ext cx="1630137" cy="1630137"/>
          </a:xfrm>
          <a:prstGeom prst="ellipse">
            <a:avLst/>
          </a:prstGeom>
          <a:ln w="38100" cap="rnd">
            <a:solidFill>
              <a:srgbClr val="99CC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FDA2BB-92BE-4AA5-A7C4-393ACB1E575E}"/>
              </a:ext>
            </a:extLst>
          </p:cNvPr>
          <p:cNvSpPr txBox="1"/>
          <p:nvPr/>
        </p:nvSpPr>
        <p:spPr>
          <a:xfrm>
            <a:off x="817971" y="915040"/>
            <a:ext cx="8980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 algn="ctr"/>
            <a:r>
              <a:rPr lang="ru-RU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НАШИ СПОРТСМЕНЫ</a:t>
            </a:r>
          </a:p>
          <a:p>
            <a:pPr algn="ctr"/>
            <a:r>
              <a:rPr lang="ru-RU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СОСТАВЕ </a:t>
            </a:r>
            <a:r>
              <a:rPr lang="ru-RU" sz="2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СБОРНОЙ РОССИИ </a:t>
            </a:r>
            <a:r>
              <a:rPr lang="ru-RU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C263AE4-6952-4560-9924-362220105B4A}"/>
              </a:ext>
            </a:extLst>
          </p:cNvPr>
          <p:cNvSpPr txBox="1"/>
          <p:nvPr/>
        </p:nvSpPr>
        <p:spPr>
          <a:xfrm>
            <a:off x="2459710" y="2673399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БАЙКОВА СЕРАФИМА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Мастер спорта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45D29AA-53C7-4658-B423-8DA7E5ABBF30}"/>
              </a:ext>
            </a:extLst>
          </p:cNvPr>
          <p:cNvSpPr txBox="1"/>
          <p:nvPr/>
        </p:nvSpPr>
        <p:spPr>
          <a:xfrm>
            <a:off x="2467348" y="2473523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КОНКУР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C294C95-0EAA-4ED0-B9BB-9E289AEFA373}"/>
              </a:ext>
            </a:extLst>
          </p:cNvPr>
          <p:cNvSpPr txBox="1"/>
          <p:nvPr/>
        </p:nvSpPr>
        <p:spPr>
          <a:xfrm>
            <a:off x="8466212" y="2649471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ТРОЕБОРЬЕ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B0B0C85-4D12-421B-99E4-E3041D013B55}"/>
              </a:ext>
            </a:extLst>
          </p:cNvPr>
          <p:cNvSpPr txBox="1"/>
          <p:nvPr/>
        </p:nvSpPr>
        <p:spPr>
          <a:xfrm>
            <a:off x="8466212" y="2911702"/>
            <a:ext cx="26635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ФЕДОРИН СЕРГЕЙ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Мастер спорта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12BF882-0334-47D1-9D17-4D56198DE668}"/>
              </a:ext>
            </a:extLst>
          </p:cNvPr>
          <p:cNvSpPr txBox="1"/>
          <p:nvPr/>
        </p:nvSpPr>
        <p:spPr>
          <a:xfrm>
            <a:off x="8472264" y="4872317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ЛИТВИНЕНКО МАРИЯ</a:t>
            </a:r>
            <a:endParaRPr lang="en-US" sz="14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Мастер спорта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EAA24BC-C97C-44D4-97A1-1E3426FF22D5}"/>
              </a:ext>
            </a:extLst>
          </p:cNvPr>
          <p:cNvSpPr txBox="1"/>
          <p:nvPr/>
        </p:nvSpPr>
        <p:spPr>
          <a:xfrm>
            <a:off x="8466212" y="465313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ТРОЕБОРЬЕ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164E1CC-F5DE-4474-9101-EB2BA37016CA}"/>
              </a:ext>
            </a:extLst>
          </p:cNvPr>
          <p:cNvSpPr txBox="1"/>
          <p:nvPr/>
        </p:nvSpPr>
        <p:spPr>
          <a:xfrm>
            <a:off x="2495457" y="4960913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ТУВЫКИНА ТАИСИЯ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1 спортивный разряд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DAAE3A9-3D0C-4455-A338-A334B426A14F}"/>
              </a:ext>
            </a:extLst>
          </p:cNvPr>
          <p:cNvSpPr txBox="1"/>
          <p:nvPr/>
        </p:nvSpPr>
        <p:spPr>
          <a:xfrm>
            <a:off x="2467348" y="4717692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1400" b="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КОНКУР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B59D5DE6-8B36-4AB9-9834-8CC00B543A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6" t="14713" r="35984" b="35817"/>
          <a:stretch/>
        </p:blipFill>
        <p:spPr>
          <a:xfrm>
            <a:off x="727985" y="4210069"/>
            <a:ext cx="1595192" cy="1630800"/>
          </a:xfrm>
          <a:prstGeom prst="ellipse">
            <a:avLst/>
          </a:prstGeom>
          <a:ln w="38100">
            <a:solidFill>
              <a:srgbClr val="99CC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531448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4540C31-3539-4345-8DA8-D2D16BF36498}"/>
              </a:ext>
            </a:extLst>
          </p:cNvPr>
          <p:cNvSpPr txBox="1"/>
          <p:nvPr/>
        </p:nvSpPr>
        <p:spPr>
          <a:xfrm>
            <a:off x="1055440" y="2132951"/>
            <a:ext cx="8352730" cy="374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КАЖДЫМ ГОДОМ </a:t>
            </a:r>
            <a:r>
              <a:rPr lang="ru-RU" sz="16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УСИЛИВАЕТСЯ ВНИМАНИЕ 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ОРГАНОВ ГОСУДАРСТВЕННОЙ ВЛАСТИ И </a:t>
            </a:r>
            <a:r>
              <a:rPr lang="ru-RU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ФКСР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 ВОПРОСАМ </a:t>
            </a:r>
            <a:r>
              <a:rPr lang="ru-RU" sz="16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АНТИДОПИНГА.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ЧАСТНОСТИ К ОБРАЗОВАТЕЛЬНЫМ МЕРОПРИЯТИЯМ, НАПРАВЛЕННЫМ НА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ПРЕДОТВРАЩЕНИЕ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ПРИМЕНЕНИЯ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ДОПИНГА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И БОРЬБУ С НИМ. 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2025 ГОДУ БЫЛИ ОРГАНИЗОВАНЫ ДВА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ОБРАЗОВАТЕЛЬНЫХ СЕМИНАРА 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ТЕМЕ АНТИДОПИНГОВЫХ ПРАВИЛ ДЛЯ СПОРТСМЕНОВ СБОРНОЙ, КОТОРЫЕ ПРОВОДИЛИ 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СПЕЦИАЛИСТЫ ЦЕНТРА СПОРТИВНОЙ ПОДГОТОВКИ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НИЖЕГОРОДСКОЙ ОБЛАСТИ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6614872-8215-4648-B217-0B29EDA49FE8}"/>
              </a:ext>
            </a:extLst>
          </p:cNvPr>
          <p:cNvSpPr txBox="1"/>
          <p:nvPr/>
        </p:nvSpPr>
        <p:spPr>
          <a:xfrm>
            <a:off x="1055440" y="546124"/>
            <a:ext cx="88569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72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АНТИ</a:t>
            </a:r>
            <a:r>
              <a:rPr lang="ru-RU" sz="80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ДОПИНГ</a:t>
            </a:r>
          </a:p>
        </p:txBody>
      </p:sp>
      <p:pic>
        <p:nvPicPr>
          <p:cNvPr id="10" name="Рисунок 9" descr="Лекарство со сплошной заливкой">
            <a:extLst>
              <a:ext uri="{FF2B5EF4-FFF2-40B4-BE49-F238E27FC236}">
                <a16:creationId xmlns="" xmlns:a16="http://schemas.microsoft.com/office/drawing/2014/main" id="{1145002B-BAF8-4120-89ED-5CA66D4E3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2304" y="2420888"/>
            <a:ext cx="3756992" cy="37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04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4540C31-3539-4345-8DA8-D2D16BF36498}"/>
              </a:ext>
            </a:extLst>
          </p:cNvPr>
          <p:cNvSpPr txBox="1"/>
          <p:nvPr/>
        </p:nvSpPr>
        <p:spPr>
          <a:xfrm>
            <a:off x="637185" y="2598285"/>
            <a:ext cx="8424936" cy="2793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 ИНИЦИАТИВЕ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ЧЛЕНА ПРЕЗИДИУМА ФКСНО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ФЕДОТОВА 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А.В. В 2026 ГОДУ ПЛАНИРУЕТСЯ 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ВКЛЮЧЕНИЕ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КОННОГО СПОРТА В ЧИСЛО </a:t>
            </a:r>
            <a:r>
              <a:rPr lang="ru-RU" sz="2400" b="1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БАЗОВЫХ ВИДОВ СПОРТА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РАЗВИВАЕМЫХ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ТЕРРИТОРИИ НИЖЕГОРОДСКОЙ ОБЛАСТИ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6614872-8215-4648-B217-0B29EDA49FE8}"/>
              </a:ext>
            </a:extLst>
          </p:cNvPr>
          <p:cNvSpPr txBox="1"/>
          <p:nvPr/>
        </p:nvSpPr>
        <p:spPr>
          <a:xfrm>
            <a:off x="839823" y="548680"/>
            <a:ext cx="8019661" cy="173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8000" b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ФКСНО</a:t>
            </a:r>
            <a:r>
              <a:rPr lang="ru-RU" sz="80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2025</a:t>
            </a:r>
          </a:p>
        </p:txBody>
      </p:sp>
      <p:pic>
        <p:nvPicPr>
          <p:cNvPr id="3" name="Рисунок 2" descr="Диплом со сплошной заливкой">
            <a:extLst>
              <a:ext uri="{FF2B5EF4-FFF2-40B4-BE49-F238E27FC236}">
                <a16:creationId xmlns="" xmlns:a16="http://schemas.microsoft.com/office/drawing/2014/main" id="{EE634B51-E939-4645-94C5-055E355FF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21686">
            <a:off x="8566735" y="211102"/>
            <a:ext cx="378904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161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A179EE4-43C8-4E30-96EF-424AA94EEA3D}"/>
              </a:ext>
            </a:extLst>
          </p:cNvPr>
          <p:cNvSpPr txBox="1"/>
          <p:nvPr/>
        </p:nvSpPr>
        <p:spPr>
          <a:xfrm>
            <a:off x="4655840" y="1844824"/>
            <a:ext cx="52559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6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600 Р 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B588B179-380E-4A84-934F-A2C3517E7E95}"/>
              </a:ext>
            </a:extLst>
          </p:cNvPr>
          <p:cNvGrpSpPr/>
          <p:nvPr/>
        </p:nvGrpSpPr>
        <p:grpSpPr>
          <a:xfrm>
            <a:off x="1127448" y="2612416"/>
            <a:ext cx="1757704" cy="816584"/>
            <a:chOff x="2940437" y="1865747"/>
            <a:chExt cx="1518790" cy="743916"/>
          </a:xfrm>
          <a:solidFill>
            <a:schemeClr val="bg1"/>
          </a:solidFill>
        </p:grpSpPr>
        <p:sp>
          <p:nvSpPr>
            <p:cNvPr id="17" name="Полилиния: Фигура 180" descr="График с контуром человека">
              <a:extLst>
                <a:ext uri="{FF2B5EF4-FFF2-40B4-BE49-F238E27FC236}">
                  <a16:creationId xmlns="" xmlns:a16="http://schemas.microsoft.com/office/drawing/2014/main" id="{0535C2FE-DA8D-478B-96CF-17C516F6A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40437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Полилиния: Фигура 179" descr="График с контуром человека">
              <a:extLst>
                <a:ext uri="{FF2B5EF4-FFF2-40B4-BE49-F238E27FC236}">
                  <a16:creationId xmlns="" xmlns:a16="http://schemas.microsoft.com/office/drawing/2014/main" id="{5E2F1B31-1654-4A1E-B992-43FD86A18E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352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Полилиния: Фигура 178" descr="График с контуром человека">
              <a:extLst>
                <a:ext uri="{FF2B5EF4-FFF2-40B4-BE49-F238E27FC236}">
                  <a16:creationId xmlns="" xmlns:a16="http://schemas.microsoft.com/office/drawing/2014/main" id="{DF035AF4-8C5E-44AA-BC5A-B5600D4C78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6267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Полилиния: Фигура 184" descr="График с контуром человека">
              <a:extLst>
                <a:ext uri="{FF2B5EF4-FFF2-40B4-BE49-F238E27FC236}">
                  <a16:creationId xmlns="" xmlns:a16="http://schemas.microsoft.com/office/drawing/2014/main" id="{06B810EC-75E1-4AB8-873F-9A0FA7BC14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4521" y="1865747"/>
              <a:ext cx="334706" cy="743916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3252" tIns="46627" rIns="93252" bIns="46627" numCol="1" rtlCol="0" anchor="t" anchorCtr="0" compatLnSpc="1">
              <a:prstTxWarp prst="textNoShape">
                <a:avLst/>
              </a:prstTxWarp>
            </a:bodyPr>
            <a:lstStyle/>
            <a:p>
              <a:pPr defTabSz="932518" rtl="0"/>
              <a:endParaRPr lang="ru-RU" sz="1938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139D16B-B844-4C70-AEBA-E9376787847C}"/>
              </a:ext>
            </a:extLst>
          </p:cNvPr>
          <p:cNvSpPr txBox="1"/>
          <p:nvPr/>
        </p:nvSpPr>
        <p:spPr>
          <a:xfrm>
            <a:off x="4655840" y="2621960"/>
            <a:ext cx="6597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28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ПОСЛЕ 31 МАРТА </a:t>
            </a:r>
            <a:r>
              <a:rPr lang="ru-RU" sz="4800" dirty="0">
                <a:solidFill>
                  <a:srgbClr val="99CCFF"/>
                </a:solidFill>
                <a:latin typeface="Arial" pitchFamily="34" charset="0"/>
                <a:cs typeface="Arial" pitchFamily="34" charset="0"/>
              </a:rPr>
              <a:t>1 000 Р</a:t>
            </a:r>
            <a:endParaRPr lang="ru-RU" sz="2800" dirty="0">
              <a:solidFill>
                <a:srgbClr val="99CC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839416" y="692696"/>
            <a:ext cx="8980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sz="5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ВЗНОСЫ 2026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D9C89499-9D22-4795-B55A-289B554A56DE}"/>
              </a:ext>
            </a:extLst>
          </p:cNvPr>
          <p:cNvGrpSpPr/>
          <p:nvPr/>
        </p:nvGrpSpPr>
        <p:grpSpPr>
          <a:xfrm>
            <a:off x="4655840" y="4606699"/>
            <a:ext cx="5976664" cy="1695079"/>
            <a:chOff x="5189060" y="3938410"/>
            <a:chExt cx="5976664" cy="1695079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66A6E40-3AAD-4A2B-BAE2-DDF8A9E88848}"/>
                </a:ext>
              </a:extLst>
            </p:cNvPr>
            <p:cNvSpPr txBox="1"/>
            <p:nvPr/>
          </p:nvSpPr>
          <p:spPr>
            <a:xfrm>
              <a:off x="5189060" y="3938410"/>
              <a:ext cx="59061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b="1"/>
              </a:lvl1pPr>
            </a:lstStyle>
            <a:p>
              <a:r>
                <a:rPr lang="ru-RU" sz="66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500 Р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0CE2B4EF-093B-47AE-917C-01350DE8268D}"/>
                </a:ext>
              </a:extLst>
            </p:cNvPr>
            <p:cNvSpPr txBox="1"/>
            <p:nvPr/>
          </p:nvSpPr>
          <p:spPr>
            <a:xfrm>
              <a:off x="5189060" y="5048714"/>
              <a:ext cx="5976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b="1"/>
              </a:lvl1pPr>
            </a:lstStyle>
            <a:p>
              <a:r>
                <a:rPr lang="ru-RU" sz="1600" b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ЦЕЛЕВОЙ ВЗНОС ЗА УЧАСТИЕ В СОРЕВНОВАНИЯХ. ДЛЯ СПОРТСМЕНОВ ЛЮБОГО ВОЗРАСТА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7462670-5E7A-4452-B89F-013FFBC38B16}"/>
              </a:ext>
            </a:extLst>
          </p:cNvPr>
          <p:cNvSpPr txBox="1"/>
          <p:nvPr/>
        </p:nvSpPr>
        <p:spPr>
          <a:xfrm>
            <a:off x="1094454" y="1900312"/>
            <a:ext cx="2344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r>
              <a:rPr lang="ru-RU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ЧЛЕНСКИЙ ВЗНОС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D50663F0-353B-4900-AA86-1AF7D3A762C0}"/>
              </a:ext>
            </a:extLst>
          </p:cNvPr>
          <p:cNvGrpSpPr/>
          <p:nvPr/>
        </p:nvGrpSpPr>
        <p:grpSpPr>
          <a:xfrm>
            <a:off x="1078523" y="4606699"/>
            <a:ext cx="2875938" cy="1449693"/>
            <a:chOff x="1195861" y="4156597"/>
            <a:chExt cx="2875938" cy="1449693"/>
          </a:xfrm>
        </p:grpSpPr>
        <p:grpSp>
          <p:nvGrpSpPr>
            <p:cNvPr id="32" name="Группа 31">
              <a:extLst>
                <a:ext uri="{FF2B5EF4-FFF2-40B4-BE49-F238E27FC236}">
                  <a16:creationId xmlns="" xmlns:a16="http://schemas.microsoft.com/office/drawing/2014/main" id="{BA7423E1-0665-43D4-BD1A-E16B2761EE6D}"/>
                </a:ext>
              </a:extLst>
            </p:cNvPr>
            <p:cNvGrpSpPr/>
            <p:nvPr/>
          </p:nvGrpSpPr>
          <p:grpSpPr>
            <a:xfrm>
              <a:off x="1439464" y="4843750"/>
              <a:ext cx="1614018" cy="762540"/>
              <a:chOff x="1150383" y="3992726"/>
              <a:chExt cx="1955649" cy="932629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="" xmlns:a16="http://schemas.microsoft.com/office/drawing/2014/main" id="{D502EA03-3FDC-46B9-B30E-46BE575682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0383" y="3992726"/>
                <a:ext cx="919847" cy="919847"/>
              </a:xfrm>
              <a:prstGeom prst="rect">
                <a:avLst/>
              </a:prstGeom>
            </p:spPr>
          </p:pic>
          <p:pic>
            <p:nvPicPr>
              <p:cNvPr id="31" name="Рисунок 30">
                <a:extLst>
                  <a:ext uri="{FF2B5EF4-FFF2-40B4-BE49-F238E27FC236}">
                    <a16:creationId xmlns="" xmlns:a16="http://schemas.microsoft.com/office/drawing/2014/main" id="{A8CA9C84-3E80-4B8D-AE85-514D270D7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6185" y="4005508"/>
                <a:ext cx="919847" cy="919847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0683836F-41E9-4A3D-AE5C-48FAAE4E27BE}"/>
                </a:ext>
              </a:extLst>
            </p:cNvPr>
            <p:cNvSpPr txBox="1"/>
            <p:nvPr/>
          </p:nvSpPr>
          <p:spPr>
            <a:xfrm>
              <a:off x="1195861" y="4156597"/>
              <a:ext cx="2875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b="1"/>
              </a:lvl1pPr>
            </a:lstStyle>
            <a:p>
              <a:r>
                <a:rPr lang="ru-RU" b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ДЛЯ СПОРТСМЕНОВ - ЦЕЛЕВОЙ ВЗНОС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A588081-73F1-4EF7-914D-9F1F006EDBBB}"/>
              </a:ext>
            </a:extLst>
          </p:cNvPr>
          <p:cNvSpPr txBox="1"/>
          <p:nvPr/>
        </p:nvSpPr>
        <p:spPr>
          <a:xfrm>
            <a:off x="4228589" y="3364999"/>
            <a:ext cx="7556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0">
                <a:solidFill>
                  <a:schemeClr val="bg1"/>
                </a:solidFill>
              </a:defRPr>
            </a:lvl1pPr>
          </a:lstStyle>
          <a:p>
            <a:pPr lvl="1"/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лица, достигшие 18 лет</a:t>
            </a:r>
          </a:p>
          <a:p>
            <a:pPr lvl="1"/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участвовать в деятельности </a:t>
            </a:r>
            <a:r>
              <a:rPr lang="ru-RU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ФКСНО</a:t>
            </a:r>
            <a:r>
              <a:rPr lang="ru-RU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в т.ч. – в общих собраниях, иметь право голоса и т.д.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CE85CD8-F3F8-4419-AFDD-9703E74E8C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620688"/>
            <a:ext cx="998662" cy="124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5440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B7B3296-278B-433B-A45C-19E6F14093B6}"/>
              </a:ext>
            </a:extLst>
          </p:cNvPr>
          <p:cNvSpPr txBox="1"/>
          <p:nvPr/>
        </p:nvSpPr>
        <p:spPr>
          <a:xfrm>
            <a:off x="623392" y="4293096"/>
            <a:ext cx="11233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 algn="ctr"/>
            <a:r>
              <a:rPr lang="ru-RU" sz="6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EC89B596-D56C-4D33-9DD1-BA8524F5D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20" y="960465"/>
            <a:ext cx="1348167" cy="16867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2A35D7-9872-49FD-92CA-9085653FAA8A}"/>
              </a:ext>
            </a:extLst>
          </p:cNvPr>
          <p:cNvSpPr txBox="1"/>
          <p:nvPr/>
        </p:nvSpPr>
        <p:spPr>
          <a:xfrm>
            <a:off x="1863852" y="3198167"/>
            <a:ext cx="861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/>
            </a:lvl1pPr>
          </a:lstStyle>
          <a:p>
            <a:pPr algn="ctr"/>
            <a:r>
              <a:rPr lang="ru-RU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ФЕДЕРАЦИЯ </a:t>
            </a:r>
          </a:p>
          <a:p>
            <a:pPr algn="ctr"/>
            <a:r>
              <a:rPr lang="ru-RU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КОННОГО СПОРТА 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459478695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4829</TotalTime>
  <Words>386</Words>
  <Application>Microsoft Office PowerPoint</Application>
  <PresentationFormat>Произвольный</PresentationFormat>
  <Paragraphs>102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Лара</cp:lastModifiedBy>
  <cp:revision>220</cp:revision>
  <dcterms:created xsi:type="dcterms:W3CDTF">2017-12-10T10:48:04Z</dcterms:created>
  <dcterms:modified xsi:type="dcterms:W3CDTF">2025-12-16T13:03:56Z</dcterms:modified>
</cp:coreProperties>
</file>