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62" r:id="rId9"/>
    <p:sldId id="263" r:id="rId10"/>
    <p:sldId id="276" r:id="rId11"/>
    <p:sldId id="264" r:id="rId12"/>
    <p:sldId id="265" r:id="rId13"/>
    <p:sldId id="266" r:id="rId14"/>
    <p:sldId id="267" r:id="rId15"/>
    <p:sldId id="268" r:id="rId16"/>
    <p:sldId id="274" r:id="rId17"/>
    <p:sldId id="272" r:id="rId18"/>
    <p:sldId id="275" r:id="rId19"/>
    <p:sldId id="278" r:id="rId20"/>
    <p:sldId id="277" r:id="rId21"/>
    <p:sldId id="27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95" d="100"/>
          <a:sy n="95" d="100"/>
        </p:scale>
        <p:origin x="1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12/16/2025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12/16/2025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12/16/2025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</a:br>
            <a: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  <a:t>Отчет/план</a:t>
            </a:r>
            <a:b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</a:br>
            <a: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  <a:t>конный спорт</a:t>
            </a:r>
            <a:b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</a:br>
            <a: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  <a:t>выездка </a:t>
            </a:r>
            <a:b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</a:br>
            <a:r>
              <a:rPr lang="ru-RU" altLang="en-US" b="1" dirty="0">
                <a:latin typeface="Arial Black" panose="020B0A04020102020204" charset="0"/>
                <a:cs typeface="Arial Black" panose="020B0A04020102020204" charset="0"/>
              </a:rPr>
              <a:t>2025г/2026г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157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6078" y="180304"/>
            <a:ext cx="6517923" cy="772733"/>
          </a:xfrm>
        </p:spPr>
        <p:txBody>
          <a:bodyPr>
            <a:normAutofit/>
          </a:bodyPr>
          <a:lstStyle/>
          <a:p>
            <a:r>
              <a:rPr lang="ru-RU" b="1" dirty="0"/>
              <a:t>Соревнования 2025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08338" y="953037"/>
            <a:ext cx="8565663" cy="5640945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b="1" i="1" u="sng" dirty="0">
                <a:solidFill>
                  <a:schemeClr val="tx1"/>
                </a:solidFill>
                <a:sym typeface="+mn-ea"/>
              </a:rPr>
              <a:t>Выездные соревнования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b="1" i="1" u="sng" dirty="0">
              <a:solidFill>
                <a:schemeClr val="tx1"/>
              </a:solidFill>
              <a:sym typeface="+mn-ea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i="1" dirty="0">
                <a:solidFill>
                  <a:schemeClr val="tx1"/>
                </a:solidFill>
                <a:sym typeface="+mn-ea"/>
              </a:rPr>
              <a:t>Первенство России среди всадников на лошадях до 150 см в холке (пони)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Первенство России среди детей, юношей, юниоров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Всероссийские соревнования Кубок Кремля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Всероссийские и прочие международные соревнования 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«Кубок Максима Мастерс», «Звезды Евразии», «Евразийские Игры. Евразийское Первенство»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dirty="0">
                <a:solidFill>
                  <a:schemeClr val="tx1"/>
                </a:solidFill>
                <a:sym typeface="+mn-ea"/>
              </a:rPr>
              <a:t>VI</a:t>
            </a:r>
            <a:r>
              <a:rPr lang="ru-RU" dirty="0">
                <a:solidFill>
                  <a:schemeClr val="tx1"/>
                </a:solidFill>
                <a:sym typeface="+mn-ea"/>
              </a:rPr>
              <a:t> Летняя Спартакиада молодежи (юниорская)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Лично-командный Чемпионат России по выездке (Малый круг)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Всероссийские соревнования «Гордость России» 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 Всероссийские соревнования «Кубок Отечественного коннозаводства» 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Межрегиональные соревнования по конкуру и выездке на лошадях до 150 см в холке «Фестиваль пони спорта «Хрустальный пони»»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i="1" dirty="0">
                <a:solidFill>
                  <a:schemeClr val="tx1"/>
                </a:solidFill>
                <a:sym typeface="+mn-ea"/>
              </a:rPr>
              <a:t>Кубок России (Малый круг)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  <a:sym typeface="+mn-ea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  <a:sym typeface="+mn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dirty="0">
              <a:solidFill>
                <a:schemeClr val="tx1"/>
              </a:solidFill>
              <a:sym typeface="+mn-ea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b="1" i="1" u="sng" dirty="0">
                <a:solidFill>
                  <a:schemeClr val="tx1"/>
                </a:solidFill>
              </a:rPr>
              <a:t>Соревнования на территории Нижегородской области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b="1" u="sng" dirty="0">
                <a:solidFill>
                  <a:schemeClr val="tx1"/>
                </a:solidFill>
              </a:rPr>
              <a:t>Всероссийские, межрегиональные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b="1" u="sng" dirty="0">
              <a:solidFill>
                <a:schemeClr val="tx1"/>
              </a:solidFill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Кубок Губернатора Нижегородской области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Лично-командный чемпионат и первенство Приволжского федерального округа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Всероссийские соревнования по выездке и конкуру среди всадников на лошадях до 150 см в холке (пони) «</a:t>
            </a:r>
            <a:r>
              <a:rPr lang="en-US" dirty="0" err="1">
                <a:solidFill>
                  <a:schemeClr val="tx1"/>
                </a:solidFill>
              </a:rPr>
              <a:t>Assambleya</a:t>
            </a:r>
            <a:r>
              <a:rPr lang="en-US" dirty="0">
                <a:solidFill>
                  <a:schemeClr val="tx1"/>
                </a:solidFill>
              </a:rPr>
              <a:t> pony stars</a:t>
            </a:r>
            <a:r>
              <a:rPr lang="ru-RU" dirty="0">
                <a:solidFill>
                  <a:schemeClr val="tx1"/>
                </a:solidFill>
              </a:rPr>
              <a:t>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Летний Кубок Нижегородского Кремля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Нижегородская конная фиеста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44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1075" y="64394"/>
            <a:ext cx="6839895" cy="901521"/>
          </a:xfrm>
        </p:spPr>
        <p:txBody>
          <a:bodyPr/>
          <a:lstStyle/>
          <a:p>
            <a:r>
              <a:rPr lang="ru-RU" b="1" dirty="0"/>
              <a:t>Соревнования 202</a:t>
            </a:r>
            <a:r>
              <a:rPr lang="en-US" b="1" dirty="0"/>
              <a:t>5</a:t>
            </a:r>
            <a:r>
              <a:rPr lang="ru-RU" b="1" dirty="0"/>
              <a:t>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7128" y="1081825"/>
            <a:ext cx="8436874" cy="539624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b="1" u="sng" dirty="0">
                <a:solidFill>
                  <a:schemeClr val="tx1"/>
                </a:solidFill>
              </a:rPr>
              <a:t>Региональные соревнования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b="1" u="sng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Личный Чемпионат и Первенство Нижегородской области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Зимний Кубок Нижегородского Кремля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Кубок Федерации конного спорта Нижегородской области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Командный чемпионат и первенство НО, </a:t>
            </a: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Кубок КЭК «Ассамблея», Соревнования «Нижегородский конный праздник»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Турнир памяти ЗТР Абрамова Е. В., Кубок «Фестиваль Арабской лошади»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Областные Соревнования «Созвездие лошади»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Нижегородская конная фиеста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Летний Кубок Нижегородского Кремля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Кубок Нижегородской области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b="1" u="sng" dirty="0">
                <a:solidFill>
                  <a:schemeClr val="tx1"/>
                </a:solidFill>
              </a:rPr>
              <a:t>Муниципальные соревнования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u="sng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Кубок Нижегородского центра верховой езды 1,2,3 этап, финал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dirty="0">
                <a:solidFill>
                  <a:schemeClr val="tx1"/>
                </a:solidFill>
              </a:rPr>
              <a:t>???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ru-RU" b="1" u="sng" dirty="0">
                <a:solidFill>
                  <a:schemeClr val="tx1"/>
                </a:solidFill>
              </a:rPr>
              <a:t>Клубные соревнования</a:t>
            </a: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endParaRPr lang="ru-RU" b="1" i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711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6524" y="609600"/>
            <a:ext cx="7212169" cy="106159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Учебно–тренировочные сборы, семинары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8820" y="1980285"/>
            <a:ext cx="8596668" cy="4291726"/>
          </a:xfrm>
        </p:spPr>
        <p:txBody>
          <a:bodyPr>
            <a:normAutofit/>
          </a:bodyPr>
          <a:lstStyle/>
          <a:p>
            <a:endParaRPr lang="ru-RU" sz="2000" dirty="0"/>
          </a:p>
          <a:p>
            <a:endParaRPr lang="ru-RU" sz="2000" dirty="0"/>
          </a:p>
          <a:p>
            <a:r>
              <a:rPr lang="ru-RU" sz="2000" dirty="0"/>
              <a:t>УТС под руководством Аль-Шаер Дианы</a:t>
            </a:r>
          </a:p>
          <a:p>
            <a:r>
              <a:rPr lang="ru-RU" sz="2000" dirty="0"/>
              <a:t>УТС для молодежной сборной команды России</a:t>
            </a:r>
          </a:p>
          <a:p>
            <a:r>
              <a:rPr lang="ru-RU" sz="2000" dirty="0"/>
              <a:t>Семинар для судей 1 к и ВК по выездке под руководством Соколовой О. Е. ВК, </a:t>
            </a:r>
            <a:r>
              <a:rPr lang="ru-RU" sz="2000" dirty="0" err="1"/>
              <a:t>Макнами</a:t>
            </a:r>
            <a:r>
              <a:rPr lang="ru-RU" sz="2000" dirty="0"/>
              <a:t> И. А. 5*, Романова Ю. Н. 5*</a:t>
            </a:r>
          </a:p>
          <a:p>
            <a:r>
              <a:rPr lang="ru-RU" sz="2000" dirty="0"/>
              <a:t>Семинар для стюардов по выездке под руководством Коган О. И. ВК </a:t>
            </a:r>
          </a:p>
          <a:p>
            <a:endParaRPr lang="ru-RU" sz="2000" dirty="0"/>
          </a:p>
          <a:p>
            <a:endParaRPr lang="ru-RU" sz="2000" dirty="0"/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14590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552" y="270456"/>
            <a:ext cx="8269449" cy="566671"/>
          </a:xfrm>
        </p:spPr>
        <p:txBody>
          <a:bodyPr>
            <a:noAutofit/>
          </a:bodyPr>
          <a:lstStyle/>
          <a:p>
            <a:r>
              <a:rPr lang="ru-RU" altLang="ru-RU" sz="2400" b="1" dirty="0"/>
              <a:t>Всероссийские, международные  соревнования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1233" y="688894"/>
            <a:ext cx="4101293" cy="4613021"/>
          </a:xfrm>
        </p:spPr>
        <p:txBody>
          <a:bodyPr>
            <a:noAutofit/>
          </a:bodyPr>
          <a:lstStyle/>
          <a:p>
            <a:r>
              <a:rPr lang="ru-RU" sz="1100" b="1" u="sng" dirty="0">
                <a:latin typeface="Bahnschrift SemiLight" panose="020B0502040204020203" pitchFamily="34" charset="0"/>
              </a:rPr>
              <a:t>Кубок России</a:t>
            </a:r>
            <a:endParaRPr lang="ru-RU" sz="1100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Дедикова Екатерина КМС 2,2,2 м</a:t>
            </a:r>
          </a:p>
          <a:p>
            <a:r>
              <a:rPr lang="ru-RU" sz="1100" b="1" u="sng" dirty="0">
                <a:latin typeface="Bahnschrift SemiLight" panose="020B0502040204020203" pitchFamily="34" charset="0"/>
              </a:rPr>
              <a:t>Кубок Губернатора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Валькова Светлана КМС 5,7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Дедикова Екатерина КМС 3,3,2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Кушина Евгения МС 2,2,3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Ганина Валерия КМС 2,2,2 1м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Шарова Лана КМС 1,1,1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Фокеева Виктория КМС 4,4,2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Замятина Ольга 1р 2,3,3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Хохлачева Екатерина 2,2,2м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Бекетова Анастасия 5,5 м</a:t>
            </a:r>
          </a:p>
          <a:p>
            <a:pPr marL="0" indent="0">
              <a:buNone/>
            </a:pPr>
            <a:r>
              <a:rPr lang="ru-RU" sz="1100" dirty="0" err="1">
                <a:latin typeface="Bahnschrift SemiLight" panose="020B0502040204020203" pitchFamily="34" charset="0"/>
              </a:rPr>
              <a:t>Супрунович</a:t>
            </a:r>
            <a:r>
              <a:rPr lang="ru-RU" sz="1100" dirty="0">
                <a:latin typeface="Bahnschrift SemiLight" panose="020B0502040204020203" pitchFamily="34" charset="0"/>
              </a:rPr>
              <a:t> Варвара 7,6 м</a:t>
            </a:r>
          </a:p>
          <a:p>
            <a:pPr marL="0" indent="0">
              <a:buNone/>
            </a:pPr>
            <a:r>
              <a:rPr lang="ru-RU" sz="1100" dirty="0" err="1">
                <a:latin typeface="Bahnschrift SemiLight" panose="020B0502040204020203" pitchFamily="34" charset="0"/>
              </a:rPr>
              <a:t>Канашина</a:t>
            </a:r>
            <a:r>
              <a:rPr lang="ru-RU" sz="1100" dirty="0">
                <a:latin typeface="Bahnschrift SemiLight" panose="020B0502040204020203" pitchFamily="34" charset="0"/>
              </a:rPr>
              <a:t> София 1,1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Моисеева Виктория 1,2,1 м</a:t>
            </a:r>
          </a:p>
          <a:p>
            <a:pPr marL="0" indent="0">
              <a:buNone/>
            </a:pPr>
            <a:r>
              <a:rPr lang="ru-RU" sz="1100" dirty="0" err="1">
                <a:latin typeface="Bahnschrift SemiLight" panose="020B0502040204020203" pitchFamily="34" charset="0"/>
              </a:rPr>
              <a:t>Кантаева</a:t>
            </a:r>
            <a:r>
              <a:rPr lang="ru-RU" sz="1100" dirty="0">
                <a:latin typeface="Bahnschrift SemiLight" panose="020B0502040204020203" pitchFamily="34" charset="0"/>
              </a:rPr>
              <a:t> Мария 3,4 м</a:t>
            </a:r>
          </a:p>
          <a:p>
            <a:r>
              <a:rPr lang="en-US" sz="1100" b="1" u="sng" dirty="0">
                <a:latin typeface="Bahnschrift SemiLight" panose="020B0502040204020203" pitchFamily="34" charset="0"/>
              </a:rPr>
              <a:t>VI </a:t>
            </a:r>
            <a:r>
              <a:rPr lang="ru-RU" sz="1100" b="1" u="sng" dirty="0">
                <a:latin typeface="Bahnschrift SemiLight" panose="020B0502040204020203" pitchFamily="34" charset="0"/>
              </a:rPr>
              <a:t>Спартакиада молодежи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Фокеева Виктория КМС 16, 17, 13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Воронина Вероника КМС 14, 12, 9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Голубева Алина КМС 17, 23 м</a:t>
            </a:r>
          </a:p>
          <a:p>
            <a:pPr marL="0" indent="0">
              <a:buNone/>
            </a:pPr>
            <a:r>
              <a:rPr lang="ru-RU" sz="1100" dirty="0">
                <a:latin typeface="Bahnschrift SemiLight" panose="020B0502040204020203" pitchFamily="34" charset="0"/>
              </a:rPr>
              <a:t>Командное первенство – 6 место</a:t>
            </a:r>
          </a:p>
          <a:p>
            <a:pPr marL="0" indent="0">
              <a:buNone/>
            </a:pPr>
            <a:endParaRPr lang="ru-RU" sz="1100" b="1" u="sng" dirty="0">
              <a:latin typeface="Bahnschrift SemiLight" panose="020B0502040204020203" pitchFamily="34" charset="0"/>
            </a:endParaRPr>
          </a:p>
          <a:p>
            <a:endParaRPr lang="ru-RU" sz="1100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endParaRPr lang="ru-RU" sz="1100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endParaRPr lang="ru-RU" sz="1100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endParaRPr lang="ru-RU" sz="1100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endParaRPr lang="ru-RU" sz="1100" dirty="0">
              <a:latin typeface="Bahnschrift SemiLight" panose="020B0502040204020203" pitchFamily="34" charset="0"/>
            </a:endParaRPr>
          </a:p>
          <a:p>
            <a:pPr marL="0" indent="0">
              <a:buNone/>
            </a:pPr>
            <a:endParaRPr lang="ru-RU" sz="1100" dirty="0">
              <a:latin typeface="Bahnschrift SemiLight" panose="020B0502040204020203" pitchFamily="34" charset="0"/>
            </a:endParaRPr>
          </a:p>
          <a:p>
            <a:endParaRPr lang="ru-RU" sz="1100" dirty="0">
              <a:latin typeface="Bahnschrift SemiLight" panose="020B0502040204020203" pitchFamily="34" charset="0"/>
            </a:endParaRPr>
          </a:p>
          <a:p>
            <a:endParaRPr lang="ru-RU" sz="1100" dirty="0">
              <a:latin typeface="Bahnschrift SemiLight" panose="020B0502040204020203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78313" y="922421"/>
            <a:ext cx="4101293" cy="5388226"/>
          </a:xfrm>
        </p:spPr>
        <p:txBody>
          <a:bodyPr>
            <a:normAutofit fontScale="25000" lnSpcReduction="20000"/>
          </a:bodyPr>
          <a:lstStyle/>
          <a:p>
            <a:endParaRPr lang="ru-RU" sz="3500" b="1" u="sng" dirty="0"/>
          </a:p>
          <a:p>
            <a:r>
              <a:rPr lang="ru-RU" sz="4200" b="1" u="sng" dirty="0"/>
              <a:t>Чемпионат России (Малый Круг, Молодые лошади)</a:t>
            </a:r>
          </a:p>
          <a:p>
            <a:pPr marL="0" indent="0">
              <a:buNone/>
            </a:pPr>
            <a:r>
              <a:rPr lang="ru-RU" sz="4200" dirty="0"/>
              <a:t>Смирнова Наталья КМС 25,25 м</a:t>
            </a:r>
          </a:p>
          <a:p>
            <a:pPr marL="0" indent="0">
              <a:buNone/>
            </a:pPr>
            <a:r>
              <a:rPr lang="ru-RU" sz="4200" dirty="0"/>
              <a:t>Дедикова Екатерина КМС 14,16,11 м</a:t>
            </a:r>
          </a:p>
          <a:p>
            <a:pPr marL="0" indent="0">
              <a:buNone/>
            </a:pPr>
            <a:r>
              <a:rPr lang="ru-RU" sz="4200" dirty="0"/>
              <a:t>Кушина Евгения МС 13,10,6,2,2м</a:t>
            </a:r>
          </a:p>
          <a:p>
            <a:pPr marL="0" indent="0">
              <a:buNone/>
            </a:pPr>
            <a:r>
              <a:rPr lang="ru-RU" sz="4200" i="1" u="sng" dirty="0"/>
              <a:t>Командное Первенство 5 м</a:t>
            </a:r>
          </a:p>
          <a:p>
            <a:r>
              <a:rPr lang="ru-RU" sz="4200" b="1" u="sng" dirty="0"/>
              <a:t>Международные соревнования Кубок Победы (Финал)</a:t>
            </a:r>
          </a:p>
          <a:p>
            <a:pPr marL="0" indent="0">
              <a:buNone/>
            </a:pPr>
            <a:r>
              <a:rPr lang="ru-RU" sz="4200" dirty="0"/>
              <a:t>Кушина Евгения МС 4,6,6 м</a:t>
            </a:r>
          </a:p>
          <a:p>
            <a:r>
              <a:rPr lang="ru-RU" sz="4200" b="1" u="sng" dirty="0"/>
              <a:t>Кубок отечественного </a:t>
            </a:r>
            <a:r>
              <a:rPr lang="ru-RU" sz="4200" b="1" u="sng" dirty="0" err="1"/>
              <a:t>конозаводства</a:t>
            </a:r>
            <a:r>
              <a:rPr lang="ru-RU" sz="4200" b="1" u="sng" dirty="0"/>
              <a:t> «Гордость России»</a:t>
            </a:r>
          </a:p>
          <a:p>
            <a:pPr marL="0" indent="0">
              <a:buNone/>
            </a:pPr>
            <a:r>
              <a:rPr lang="ru-RU" sz="4200" dirty="0"/>
              <a:t>Дедикова Екатерина КМС 2,2 2абс</a:t>
            </a:r>
          </a:p>
          <a:p>
            <a:pPr marL="0" indent="0">
              <a:buNone/>
            </a:pPr>
            <a:r>
              <a:rPr lang="ru-RU" sz="4200" dirty="0"/>
              <a:t>Бекетова Анастасия КМС 2,2,2 м</a:t>
            </a:r>
          </a:p>
          <a:p>
            <a:pPr marL="0" indent="0">
              <a:buNone/>
            </a:pPr>
            <a:r>
              <a:rPr lang="ru-RU" sz="4200" dirty="0" err="1"/>
              <a:t>Супрунович</a:t>
            </a:r>
            <a:r>
              <a:rPr lang="ru-RU" sz="4200" dirty="0"/>
              <a:t> Варвара КМС 3,5 м</a:t>
            </a:r>
          </a:p>
          <a:p>
            <a:pPr marL="0" indent="0">
              <a:buNone/>
            </a:pPr>
            <a:r>
              <a:rPr lang="ru-RU" sz="4200" dirty="0"/>
              <a:t>Морозова Екатерина КМС 1 м</a:t>
            </a:r>
          </a:p>
          <a:p>
            <a:pPr marL="0" indent="0">
              <a:buNone/>
            </a:pPr>
            <a:r>
              <a:rPr lang="ru-RU" sz="4200" dirty="0"/>
              <a:t>Смирнова Наталья КМС 2 м</a:t>
            </a:r>
          </a:p>
          <a:p>
            <a:pPr marL="0" indent="0">
              <a:buNone/>
            </a:pPr>
            <a:r>
              <a:rPr lang="ru-RU" sz="4200" dirty="0"/>
              <a:t>Кушина Евгения МС 3 м</a:t>
            </a:r>
          </a:p>
          <a:p>
            <a:pPr marL="0" indent="0">
              <a:buNone/>
            </a:pPr>
            <a:r>
              <a:rPr lang="ru-RU" sz="4200" dirty="0"/>
              <a:t>Грибанова Алиса КМС 2 м</a:t>
            </a:r>
          </a:p>
          <a:p>
            <a:r>
              <a:rPr lang="en-US" sz="4200" b="1" u="sng" dirty="0">
                <a:latin typeface="Bahnschrift SemiLight" panose="020B0502040204020203" pitchFamily="34" charset="0"/>
              </a:rPr>
              <a:t>VI </a:t>
            </a:r>
            <a:r>
              <a:rPr lang="ru-RU" sz="4200" b="1" u="sng" dirty="0">
                <a:latin typeface="Bahnschrift SemiLight" panose="020B0502040204020203" pitchFamily="34" charset="0"/>
              </a:rPr>
              <a:t>Спартакиада молодежи</a:t>
            </a:r>
          </a:p>
          <a:p>
            <a:pPr marL="0" indent="0">
              <a:buNone/>
            </a:pPr>
            <a:r>
              <a:rPr lang="ru-RU" sz="4200" dirty="0">
                <a:latin typeface="Bahnschrift SemiLight" panose="020B0502040204020203" pitchFamily="34" charset="0"/>
              </a:rPr>
              <a:t>Фокеева Виктория КМС 16, 17, 13 м</a:t>
            </a:r>
          </a:p>
          <a:p>
            <a:pPr marL="0" indent="0">
              <a:buNone/>
            </a:pPr>
            <a:r>
              <a:rPr lang="ru-RU" sz="4200" dirty="0">
                <a:latin typeface="Bahnschrift SemiLight" panose="020B0502040204020203" pitchFamily="34" charset="0"/>
              </a:rPr>
              <a:t>Воронина Вероника КМС 14, 12, 9 м</a:t>
            </a:r>
          </a:p>
          <a:p>
            <a:pPr marL="0" indent="0">
              <a:buNone/>
            </a:pPr>
            <a:r>
              <a:rPr lang="ru-RU" sz="4200" dirty="0">
                <a:latin typeface="Bahnschrift SemiLight" panose="020B0502040204020203" pitchFamily="34" charset="0"/>
              </a:rPr>
              <a:t>Голубева Алина КМС 17, 23 м</a:t>
            </a:r>
          </a:p>
          <a:p>
            <a:pPr marL="0" indent="0">
              <a:buNone/>
            </a:pPr>
            <a:r>
              <a:rPr lang="ru-RU" sz="4200" dirty="0">
                <a:latin typeface="Bahnschrift SemiLight" panose="020B0502040204020203" pitchFamily="34" charset="0"/>
              </a:rPr>
              <a:t>Командное первенство – 6 место</a:t>
            </a:r>
          </a:p>
          <a:p>
            <a:pPr marL="0" indent="0">
              <a:buNone/>
            </a:pPr>
            <a:endParaRPr lang="ru-RU" sz="4000" dirty="0"/>
          </a:p>
          <a:p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206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437" y="154546"/>
            <a:ext cx="7406565" cy="631065"/>
          </a:xfrm>
        </p:spPr>
        <p:txBody>
          <a:bodyPr>
            <a:normAutofit fontScale="90000"/>
          </a:bodyPr>
          <a:lstStyle/>
          <a:p>
            <a:r>
              <a:rPr lang="ru-RU" altLang="ru-RU" b="1" dirty="0"/>
              <a:t>Всероссийские соревнования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8643" y="785611"/>
            <a:ext cx="3953814" cy="5743978"/>
          </a:xfrm>
        </p:spPr>
        <p:txBody>
          <a:bodyPr>
            <a:normAutofit fontScale="62500" lnSpcReduction="20000"/>
          </a:bodyPr>
          <a:lstStyle/>
          <a:p>
            <a:r>
              <a:rPr lang="ru-RU" sz="1600" b="1" u="sng" dirty="0">
                <a:solidFill>
                  <a:schemeClr val="tx1"/>
                </a:solidFill>
                <a:sym typeface="+mn-ea"/>
              </a:rPr>
              <a:t>Первенство России среди всадников на лошадях дор 150 см в холке (пони)</a:t>
            </a:r>
          </a:p>
          <a:p>
            <a:pPr marL="0" indent="0">
              <a:buNone/>
            </a:pPr>
            <a:r>
              <a:rPr lang="ru-RU" dirty="0"/>
              <a:t>Шарова Лана КМС – 4,3,3 м</a:t>
            </a:r>
          </a:p>
          <a:p>
            <a:pPr marL="0" indent="0">
              <a:buNone/>
            </a:pPr>
            <a:r>
              <a:rPr lang="ru-RU" dirty="0"/>
              <a:t>Мигунова Милана 1р – 19,18,16 м</a:t>
            </a:r>
          </a:p>
          <a:p>
            <a:pPr marL="0" indent="0">
              <a:buNone/>
            </a:pPr>
            <a:r>
              <a:rPr lang="ru-RU" dirty="0"/>
              <a:t>Еремина Виктория 1р – 15,19,19 м</a:t>
            </a:r>
          </a:p>
          <a:p>
            <a:pPr marL="0" indent="0">
              <a:buNone/>
            </a:pPr>
            <a:r>
              <a:rPr lang="ru-RU" dirty="0"/>
              <a:t>Замятина Ольга 1р – 18,17,17 м</a:t>
            </a:r>
          </a:p>
          <a:p>
            <a:pPr marL="0" indent="0">
              <a:buNone/>
            </a:pPr>
            <a:r>
              <a:rPr lang="ru-RU" dirty="0" err="1"/>
              <a:t>Канашина</a:t>
            </a:r>
            <a:r>
              <a:rPr lang="ru-RU" dirty="0"/>
              <a:t> София 1р – 3,4,1 м</a:t>
            </a:r>
          </a:p>
          <a:p>
            <a:pPr marL="0" indent="0">
              <a:buNone/>
            </a:pPr>
            <a:r>
              <a:rPr lang="ru-RU" dirty="0"/>
              <a:t>Ковтуненко Анастасия 2р – 8,9,8 м</a:t>
            </a:r>
          </a:p>
          <a:p>
            <a:pPr marL="0" indent="0">
              <a:buNone/>
            </a:pPr>
            <a:r>
              <a:rPr lang="ru-RU" i="1" u="sng" dirty="0"/>
              <a:t>Командное первенство 4,3  место</a:t>
            </a:r>
          </a:p>
          <a:p>
            <a:r>
              <a:rPr lang="ru-RU" sz="1800" u="sng" dirty="0"/>
              <a:t>Международные соревнования «Евразийские игры»</a:t>
            </a:r>
          </a:p>
          <a:p>
            <a:pPr marL="0" indent="0">
              <a:buNone/>
            </a:pPr>
            <a:r>
              <a:rPr lang="ru-RU" sz="1800" dirty="0"/>
              <a:t>Кушина Евгения МС 6,7 м</a:t>
            </a:r>
          </a:p>
          <a:p>
            <a:pPr marL="0" indent="0">
              <a:buNone/>
            </a:pPr>
            <a:r>
              <a:rPr lang="ru-RU" sz="1800" dirty="0"/>
              <a:t>Шарова Лана КМС 2,2,2 м</a:t>
            </a:r>
          </a:p>
          <a:p>
            <a:r>
              <a:rPr lang="ru-RU" dirty="0">
                <a:solidFill>
                  <a:schemeClr val="tx1"/>
                </a:solidFill>
                <a:sym typeface="+mn-ea"/>
              </a:rPr>
              <a:t>Межрегиональные соревнования по конкуру и выездке на лошадях до 150 см в холке «Фестиваль пони спорта «Хрустальный пони»»</a:t>
            </a:r>
          </a:p>
          <a:p>
            <a:pPr marL="0" indent="0">
              <a:buNone/>
            </a:pPr>
            <a:r>
              <a:rPr lang="ru-RU" dirty="0"/>
              <a:t>Командное первенство 1 м</a:t>
            </a:r>
          </a:p>
          <a:p>
            <a:r>
              <a:rPr lang="ru-RU" sz="1800" u="sng" dirty="0"/>
              <a:t>Всероссийские соревнования «Кубок Кремля»</a:t>
            </a:r>
          </a:p>
          <a:p>
            <a:pPr marL="0" indent="0">
              <a:buNone/>
            </a:pPr>
            <a:r>
              <a:rPr lang="ru-RU" sz="1800" dirty="0"/>
              <a:t>Кушина Евгения МС 13,12,11 м</a:t>
            </a:r>
          </a:p>
          <a:p>
            <a:pPr marL="0" indent="0">
              <a:buNone/>
            </a:pPr>
            <a:r>
              <a:rPr lang="ru-RU" sz="1800" dirty="0"/>
              <a:t>Шарова Лана КМС 1,1,1 м</a:t>
            </a:r>
          </a:p>
          <a:p>
            <a:r>
              <a:rPr lang="ru-RU" sz="1800" u="sng" dirty="0"/>
              <a:t>Международные соревнования «</a:t>
            </a:r>
            <a:r>
              <a:rPr lang="en-US" sz="1800" u="sng" dirty="0"/>
              <a:t>Maxima Masters</a:t>
            </a:r>
            <a:r>
              <a:rPr lang="ru-RU" sz="1800" u="sng" dirty="0"/>
              <a:t>»</a:t>
            </a:r>
          </a:p>
          <a:p>
            <a:pPr marL="0" indent="0">
              <a:buNone/>
            </a:pPr>
            <a:r>
              <a:rPr lang="ru-RU" sz="1800" dirty="0"/>
              <a:t>Шарова Лана КМС 1,1,1 м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2761" y="808307"/>
            <a:ext cx="4251241" cy="5721282"/>
          </a:xfrm>
        </p:spPr>
        <p:txBody>
          <a:bodyPr>
            <a:normAutofit fontScale="62500" lnSpcReduction="20000"/>
          </a:bodyPr>
          <a:lstStyle/>
          <a:p>
            <a:r>
              <a:rPr lang="ru-RU" u="sng" dirty="0">
                <a:solidFill>
                  <a:schemeClr val="tx1"/>
                </a:solidFill>
                <a:sym typeface="+mn-ea"/>
              </a:rPr>
              <a:t>Первенство России среди детей, юношей, юниоров</a:t>
            </a:r>
          </a:p>
          <a:p>
            <a:pPr marL="0" indent="0">
              <a:buNone/>
            </a:pPr>
            <a:r>
              <a:rPr lang="ru-RU" dirty="0"/>
              <a:t>Юниоры:</a:t>
            </a:r>
          </a:p>
          <a:p>
            <a:pPr marL="0" indent="0">
              <a:buNone/>
            </a:pPr>
            <a:r>
              <a:rPr lang="ru-RU" dirty="0"/>
              <a:t>Воронина Вероника КМС 25,15,18 м</a:t>
            </a:r>
          </a:p>
          <a:p>
            <a:pPr marL="0" indent="0">
              <a:buNone/>
            </a:pPr>
            <a:r>
              <a:rPr lang="ru-RU" dirty="0"/>
              <a:t>Фокеева Виктория КМС 14,24 м</a:t>
            </a:r>
          </a:p>
          <a:p>
            <a:pPr marL="0" indent="0">
              <a:buNone/>
            </a:pPr>
            <a:r>
              <a:rPr lang="ru-RU" dirty="0"/>
              <a:t>Голубева Алина КМС 28,28 м</a:t>
            </a:r>
          </a:p>
          <a:p>
            <a:pPr marL="0" indent="0">
              <a:buNone/>
            </a:pPr>
            <a:r>
              <a:rPr lang="ru-RU" i="1" u="sng" dirty="0"/>
              <a:t>Командное первенство 6 место</a:t>
            </a:r>
          </a:p>
          <a:p>
            <a:pPr marL="0" indent="0">
              <a:buNone/>
            </a:pPr>
            <a:r>
              <a:rPr lang="ru-RU" dirty="0"/>
              <a:t>Юноши:</a:t>
            </a:r>
          </a:p>
          <a:p>
            <a:pPr marL="0" indent="0">
              <a:buNone/>
            </a:pPr>
            <a:r>
              <a:rPr lang="ru-RU" dirty="0"/>
              <a:t>Хохлачева Екатерина КМС 42,40 м</a:t>
            </a:r>
          </a:p>
          <a:p>
            <a:pPr marL="0" indent="0">
              <a:buNone/>
            </a:pPr>
            <a:r>
              <a:rPr lang="ru-RU" dirty="0" err="1"/>
              <a:t>Саженкова</a:t>
            </a:r>
            <a:r>
              <a:rPr lang="ru-RU" dirty="0"/>
              <a:t> Анастасия КМС 47,31 м</a:t>
            </a:r>
          </a:p>
          <a:p>
            <a:pPr marL="0" indent="0">
              <a:buNone/>
            </a:pPr>
            <a:r>
              <a:rPr lang="ru-RU" dirty="0"/>
              <a:t>Ершова Дарья КМС 23,37 м</a:t>
            </a:r>
          </a:p>
          <a:p>
            <a:pPr marL="0" indent="0">
              <a:buNone/>
            </a:pPr>
            <a:r>
              <a:rPr lang="ru-RU" i="1" u="sng" dirty="0"/>
              <a:t>Командное первенство 8 место</a:t>
            </a:r>
          </a:p>
          <a:p>
            <a:pPr marL="0" indent="0">
              <a:buNone/>
            </a:pPr>
            <a:r>
              <a:rPr lang="ru-RU" dirty="0"/>
              <a:t>Дети:</a:t>
            </a:r>
          </a:p>
          <a:p>
            <a:pPr marL="0" indent="0">
              <a:buNone/>
            </a:pPr>
            <a:r>
              <a:rPr lang="ru-RU" dirty="0"/>
              <a:t>Моисеева Виктория 1р 10,16,8 м</a:t>
            </a:r>
          </a:p>
          <a:p>
            <a:pPr marL="0" indent="0">
              <a:buNone/>
            </a:pPr>
            <a:r>
              <a:rPr lang="ru-RU" dirty="0" err="1"/>
              <a:t>Кантаева</a:t>
            </a:r>
            <a:r>
              <a:rPr lang="ru-RU" dirty="0"/>
              <a:t> Мария 1р 26,26 м </a:t>
            </a:r>
          </a:p>
          <a:p>
            <a:pPr marL="0" indent="0">
              <a:buNone/>
            </a:pPr>
            <a:r>
              <a:rPr lang="ru-RU" i="1" u="sng" dirty="0"/>
              <a:t>Командное первенство 8 место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248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1069" y="218942"/>
            <a:ext cx="7792931" cy="11462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Список сборной команды Нижегородской области на 2026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05931" y="1436311"/>
            <a:ext cx="4184035" cy="4925851"/>
          </a:xfrm>
        </p:spPr>
        <p:txBody>
          <a:bodyPr/>
          <a:lstStyle/>
          <a:p>
            <a:pPr>
              <a:defRPr/>
            </a:pPr>
            <a:r>
              <a:rPr lang="ru-RU" sz="2000" b="1" u="sng" dirty="0">
                <a:solidFill>
                  <a:schemeClr val="tx1"/>
                </a:solidFill>
              </a:rPr>
              <a:t>Основной состав взрослые</a:t>
            </a:r>
            <a:r>
              <a:rPr lang="ru-RU" sz="2000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Смирнова Наталья</a:t>
            </a:r>
            <a:endParaRPr lang="ru-RU" sz="2000" dirty="0"/>
          </a:p>
          <a:p>
            <a:pPr marL="0" indent="0">
              <a:buNone/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Дедикова Екатерина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Кушина Евгения</a:t>
            </a:r>
          </a:p>
          <a:p>
            <a:pPr marL="0" indent="0">
              <a:buNone/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Буланова Вера</a:t>
            </a:r>
          </a:p>
          <a:p>
            <a:pPr marL="0" indent="0">
              <a:buNone/>
              <a:defRPr/>
            </a:pPr>
            <a:endParaRPr lang="ru-RU" sz="2000" dirty="0">
              <a:solidFill>
                <a:schemeClr val="tx1"/>
              </a:solidFill>
              <a:sym typeface="+mn-ea"/>
            </a:endParaRPr>
          </a:p>
          <a:p>
            <a:pPr marL="0" indent="0">
              <a:buNone/>
              <a:defRPr/>
            </a:pPr>
            <a:endParaRPr lang="ru-RU" sz="20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66" y="1436312"/>
            <a:ext cx="4184034" cy="4925850"/>
          </a:xfrm>
        </p:spPr>
        <p:txBody>
          <a:bodyPr>
            <a:normAutofit/>
          </a:bodyPr>
          <a:lstStyle/>
          <a:p>
            <a:r>
              <a:rPr lang="ru-RU" sz="2000" b="1" u="sng" dirty="0">
                <a:solidFill>
                  <a:schemeClr val="tx1"/>
                </a:solidFill>
              </a:rPr>
              <a:t>Резервный состав взрослые</a:t>
            </a:r>
            <a:r>
              <a:rPr lang="ru-RU" sz="2000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Новожилова Любовь </a:t>
            </a:r>
            <a:endParaRPr lang="ru-RU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2000" dirty="0" err="1">
                <a:solidFill>
                  <a:schemeClr val="tx1"/>
                </a:solidFill>
                <a:sym typeface="+mn-ea"/>
              </a:rPr>
              <a:t>Шандак</a:t>
            </a:r>
            <a:r>
              <a:rPr lang="ru-RU" sz="2000" dirty="0">
                <a:solidFill>
                  <a:schemeClr val="tx1"/>
                </a:solidFill>
                <a:sym typeface="+mn-ea"/>
              </a:rPr>
              <a:t> Наталья 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Валькова Светлана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Новикова Оксана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Кузнецова Марина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Фокеева Виктория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Кириллова Анастасия</a:t>
            </a: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sym typeface="+mn-ea"/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2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8946" y="257577"/>
            <a:ext cx="8205056" cy="106894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Список сборной команды Нижегородской области на 2026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3244" y="1687132"/>
            <a:ext cx="4184035" cy="44818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u="sng" dirty="0">
                <a:solidFill>
                  <a:schemeClr val="tx1"/>
                </a:solidFill>
              </a:rPr>
              <a:t>Основной состав юниоры, </a:t>
            </a:r>
            <a:r>
              <a:rPr lang="en-US" b="1" u="sng" dirty="0">
                <a:solidFill>
                  <a:schemeClr val="tx1"/>
                </a:solidFill>
              </a:rPr>
              <a:t>U</a:t>
            </a:r>
            <a:r>
              <a:rPr lang="ru-RU" b="1" u="sng" dirty="0">
                <a:solidFill>
                  <a:schemeClr val="tx1"/>
                </a:solidFill>
              </a:rPr>
              <a:t> 25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Ганина Валерия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</a:rPr>
              <a:t>Голубева Алина</a:t>
            </a:r>
          </a:p>
          <a:p>
            <a:pPr marL="0" indent="0">
              <a:buNone/>
              <a:defRPr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b="1" u="sng" dirty="0">
                <a:solidFill>
                  <a:schemeClr val="tx1"/>
                </a:solidFill>
              </a:rPr>
              <a:t>Резервный состав юниоры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  <a:defRPr/>
            </a:pPr>
            <a:r>
              <a:rPr lang="ru-RU" dirty="0" err="1">
                <a:solidFill>
                  <a:schemeClr val="tx1"/>
                </a:solidFill>
                <a:sym typeface="+mn-ea"/>
              </a:rPr>
              <a:t>Кубатьян</a:t>
            </a:r>
            <a:r>
              <a:rPr lang="ru-RU" dirty="0">
                <a:solidFill>
                  <a:schemeClr val="tx1"/>
                </a:solidFill>
                <a:sym typeface="+mn-ea"/>
              </a:rPr>
              <a:t> Иван 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Хохлачева Екатерина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Грибанова Алиса</a:t>
            </a:r>
          </a:p>
          <a:p>
            <a:pPr marL="0" indent="0">
              <a:buNone/>
              <a:defRPr/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89970" y="1687131"/>
            <a:ext cx="4184034" cy="4354231"/>
          </a:xfrm>
        </p:spPr>
        <p:txBody>
          <a:bodyPr>
            <a:normAutofit/>
          </a:bodyPr>
          <a:lstStyle/>
          <a:p>
            <a:r>
              <a:rPr lang="ru-RU" b="1" u="sng" dirty="0">
                <a:solidFill>
                  <a:schemeClr val="tx1"/>
                </a:solidFill>
              </a:rPr>
              <a:t>Основной состав юноши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  <a:sym typeface="+mn-ea"/>
              </a:rPr>
              <a:t>Саженкова</a:t>
            </a:r>
            <a:r>
              <a:rPr lang="ru-RU" dirty="0">
                <a:solidFill>
                  <a:schemeClr val="tx1"/>
                </a:solidFill>
                <a:sym typeface="+mn-ea"/>
              </a:rPr>
              <a:t> Анастасия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Ершова Дарья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Бекетова Анастасия</a:t>
            </a:r>
          </a:p>
          <a:p>
            <a:pPr marL="0" indent="0">
              <a:buNone/>
            </a:pPr>
            <a:r>
              <a:rPr lang="ru-RU" dirty="0" err="1"/>
              <a:t>Супрунович</a:t>
            </a:r>
            <a:r>
              <a:rPr lang="ru-RU" dirty="0"/>
              <a:t> Варвара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Резервный состав юноши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Новикова Вероника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Радаева София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Серебрякова Яна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Яковлева Елизавета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43697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1526" y="193184"/>
            <a:ext cx="7522475" cy="11848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Список сборной команды Нижегородской области на 2026 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1370" y="1503766"/>
            <a:ext cx="4468968" cy="454930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b="1" u="sng" dirty="0">
                <a:solidFill>
                  <a:schemeClr val="tx1"/>
                </a:solidFill>
              </a:rPr>
              <a:t>Основной состав дети 12-14 лет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  <a:defRPr/>
            </a:pPr>
            <a:r>
              <a:rPr lang="ru-RU" dirty="0" err="1">
                <a:solidFill>
                  <a:schemeClr val="tx1"/>
                </a:solidFill>
                <a:sym typeface="+mn-ea"/>
              </a:rPr>
              <a:t>Купричева</a:t>
            </a:r>
            <a:r>
              <a:rPr lang="ru-RU" dirty="0">
                <a:solidFill>
                  <a:schemeClr val="tx1"/>
                </a:solidFill>
                <a:sym typeface="+mn-ea"/>
              </a:rPr>
              <a:t> Серафима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Кирсанова Александра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Кожанов Илья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Основной состав дети 12-16(всадники на лошадях до 150 см в холке)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  <a:defRPr/>
            </a:pPr>
            <a:r>
              <a:rPr lang="ru-RU" dirty="0" err="1">
                <a:solidFill>
                  <a:schemeClr val="tx1"/>
                </a:solidFill>
                <a:sym typeface="+mn-ea"/>
              </a:rPr>
              <a:t>Шарова</a:t>
            </a:r>
            <a:r>
              <a:rPr lang="ru-RU" dirty="0">
                <a:solidFill>
                  <a:schemeClr val="tx1"/>
                </a:solidFill>
                <a:sym typeface="+mn-ea"/>
              </a:rPr>
              <a:t> Лана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Мигунова Милана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Замятина Ольга</a:t>
            </a:r>
          </a:p>
          <a:p>
            <a:pPr marL="0" indent="0">
              <a:buNone/>
              <a:defRPr/>
            </a:pPr>
            <a:r>
              <a:rPr lang="ru-RU" dirty="0">
                <a:solidFill>
                  <a:schemeClr val="tx1"/>
                </a:solidFill>
                <a:sym typeface="+mn-ea"/>
              </a:rPr>
              <a:t>Еремина Виктория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821250" y="1503766"/>
            <a:ext cx="3760631" cy="4549304"/>
          </a:xfrm>
        </p:spPr>
        <p:txBody>
          <a:bodyPr>
            <a:normAutofit/>
          </a:bodyPr>
          <a:lstStyle/>
          <a:p>
            <a:r>
              <a:rPr lang="ru-RU" b="1" u="sng" dirty="0">
                <a:solidFill>
                  <a:schemeClr val="tx1"/>
                </a:solidFill>
              </a:rPr>
              <a:t>Основной состав дети до 13 лет (всадники на лошадях до 150 см в холке)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  <a:sym typeface="+mn-ea"/>
              </a:rPr>
              <a:t>Канашина</a:t>
            </a:r>
            <a:r>
              <a:rPr lang="ru-RU" dirty="0">
                <a:solidFill>
                  <a:schemeClr val="tx1"/>
                </a:solidFill>
                <a:sym typeface="+mn-ea"/>
              </a:rPr>
              <a:t> София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Ковтуненко Анастасия</a:t>
            </a:r>
          </a:p>
          <a:p>
            <a:pPr marL="0" indent="0">
              <a:buNone/>
            </a:pPr>
            <a:r>
              <a:rPr lang="ru-RU" dirty="0" err="1">
                <a:solidFill>
                  <a:schemeClr val="tx1"/>
                </a:solidFill>
                <a:sym typeface="+mn-ea"/>
              </a:rPr>
              <a:t>Капралова</a:t>
            </a:r>
            <a:r>
              <a:rPr lang="ru-RU" dirty="0">
                <a:solidFill>
                  <a:schemeClr val="tx1"/>
                </a:solidFill>
                <a:sym typeface="+mn-ea"/>
              </a:rPr>
              <a:t> Василиса</a:t>
            </a:r>
          </a:p>
          <a:p>
            <a:r>
              <a:rPr lang="ru-RU" b="1" u="sng" dirty="0">
                <a:solidFill>
                  <a:schemeClr val="tx1"/>
                </a:solidFill>
              </a:rPr>
              <a:t>Резервный состав дети до 13 лет (всадники на лошадях до 150 см в холке)</a:t>
            </a:r>
            <a:r>
              <a:rPr lang="ru-RU" u="sng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Смирнова Мария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Хоменко Алиса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  <a:sym typeface="+mn-ea"/>
              </a:rPr>
              <a:t>Нестерова Анна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sym typeface="+mn-ea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2294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D7DA4-272F-7E91-773D-7CD5DBA6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/>
              <a:t>Спортсмены, включенные в состав сборной России 2026</a:t>
            </a:r>
            <a:br>
              <a:rPr lang="ru-RU" sz="3200" dirty="0"/>
            </a:br>
            <a:r>
              <a:rPr lang="ru-RU" sz="3200" dirty="0"/>
              <a:t>Шарова Лана, </a:t>
            </a:r>
            <a:r>
              <a:rPr lang="ru-RU" sz="3200" dirty="0" err="1"/>
              <a:t>Канашина</a:t>
            </a:r>
            <a:r>
              <a:rPr lang="ru-RU" sz="3200" dirty="0"/>
              <a:t> София</a:t>
            </a:r>
          </a:p>
        </p:txBody>
      </p:sp>
      <p:pic>
        <p:nvPicPr>
          <p:cNvPr id="6" name="Объект 5" descr="Изображение выглядит как на открытом воздухе, жеребец, дерево, Верховая 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2D056C5-7BA5-E0EC-E712-82B643A4C1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0989" y="3517294"/>
            <a:ext cx="5097545" cy="3398363"/>
          </a:xfrm>
        </p:spPr>
      </p:pic>
      <p:pic>
        <p:nvPicPr>
          <p:cNvPr id="8" name="Объект 7" descr="Изображение выглядит как на открытом воздухе, лошадь, дерево, узде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3749BE1-CF39-D65A-D84A-496CCF3FBA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910221" y="2708442"/>
            <a:ext cx="5097546" cy="3398363"/>
          </a:xfrm>
        </p:spPr>
      </p:pic>
    </p:spTree>
    <p:extLst>
      <p:ext uri="{BB962C8B-B14F-4D97-AF65-F5344CB8AC3E}">
        <p14:creationId xmlns:p14="http://schemas.microsoft.com/office/powerpoint/2010/main" val="4122738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8952" y="231821"/>
            <a:ext cx="7355050" cy="112046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Выездные соревнования, запланированные в 2026 году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2732" y="1478009"/>
            <a:ext cx="9208395" cy="496142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i="1" dirty="0">
                <a:solidFill>
                  <a:schemeClr val="tx1"/>
                </a:solidFill>
                <a:sym typeface="+mn-ea"/>
              </a:rPr>
              <a:t>Первенство России среди всадников на лошадях дор 150 см в холке (пони)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i="1" dirty="0">
                <a:solidFill>
                  <a:schemeClr val="tx1"/>
                </a:solidFill>
                <a:sym typeface="+mn-ea"/>
              </a:rPr>
              <a:t>Кубок России (Большой Круг, Малый круг)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Первенство России среди детей, юношей, юниоров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en-US" sz="2000" dirty="0">
                <a:solidFill>
                  <a:schemeClr val="tx1"/>
                </a:solidFill>
                <a:sym typeface="+mn-ea"/>
              </a:rPr>
              <a:t>XIII</a:t>
            </a:r>
            <a:r>
              <a:rPr lang="ru-RU" sz="2000" dirty="0">
                <a:solidFill>
                  <a:schemeClr val="tx1"/>
                </a:solidFill>
                <a:sym typeface="+mn-ea"/>
              </a:rPr>
              <a:t> Летняя Спартакиада учащихся (юношеская) России 2026г.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Всероссийские и международные соревнования «Кубок Максима Мастерс», «Звезды Евразии», «Евразийские Игры. Евразийское Первенство», Кубок Победы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Личный Чемпионат России по выездке (Большой Круг, Малый Круг)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Командный Чемпионат России по выездке (Большой Круг, Малый Круг)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Всероссийские соревнования «Гордость России. Кубок Отечественного коннозаводства» 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Всероссийские соревнования КСК Отрада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Межрегиональные соревнования по конкуру и выездке на лошадях до 150 см в холке «Фестиваль пони спорта «Хрустальный пони»»</a:t>
            </a:r>
          </a:p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Международные соревнования (Беларусь)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50540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220" y="270457"/>
            <a:ext cx="8127782" cy="1159098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Соревнования по выездке, запланированные в Нижегородской области в 2026 году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29555"/>
            <a:ext cx="8596668" cy="4611807"/>
          </a:xfrm>
        </p:spPr>
        <p:txBody>
          <a:bodyPr>
            <a:norm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sym typeface="+mn-ea"/>
              </a:rPr>
              <a:t>Международные соревнования, Этапы Кубка России – Кубок Губернатора НО, июнь</a:t>
            </a:r>
            <a:endParaRPr lang="ru-RU" sz="2000" b="1" dirty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sym typeface="+mn-ea"/>
              </a:rPr>
              <a:t>Межрегиональные, Лично-командные: Чемпионат и первенство ПФО - КСК «Пассаж», май</a:t>
            </a:r>
          </a:p>
          <a:p>
            <a:pPr>
              <a:lnSpc>
                <a:spcPct val="7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sym typeface="+mn-ea"/>
              </a:rPr>
              <a:t>Всероссийские, физкультурные: Нижегородская Конная Фиеста (всадники на лошадях до 150 см в/х) - КЭК «Ассамблея», </a:t>
            </a:r>
            <a:r>
              <a:rPr lang="en-US" sz="2000" b="1" dirty="0">
                <a:solidFill>
                  <a:schemeClr val="tx1"/>
                </a:solidFill>
                <a:sym typeface="+mn-ea"/>
              </a:rPr>
              <a:t>Assambleya Pony Stars</a:t>
            </a:r>
            <a:r>
              <a:rPr lang="ru-RU" sz="2000" b="1" dirty="0">
                <a:solidFill>
                  <a:schemeClr val="tx1"/>
                </a:solidFill>
                <a:sym typeface="+mn-ea"/>
              </a:rPr>
              <a:t>,</a:t>
            </a:r>
            <a:r>
              <a:rPr lang="en-US" sz="20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ru-RU" sz="2000" b="1" dirty="0">
                <a:solidFill>
                  <a:schemeClr val="tx1"/>
                </a:solidFill>
                <a:sym typeface="+mn-ea"/>
              </a:rPr>
              <a:t>июнь</a:t>
            </a:r>
          </a:p>
          <a:p>
            <a:pPr marL="0" indent="0">
              <a:lnSpc>
                <a:spcPct val="70000"/>
              </a:lnSpc>
              <a:buNone/>
              <a:defRPr/>
            </a:pPr>
            <a:endParaRPr lang="ru-RU" sz="2000" b="1" dirty="0">
              <a:solidFill>
                <a:schemeClr val="tx1"/>
              </a:solidFill>
              <a:sym typeface="+mn-ea"/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b="1" dirty="0">
                <a:solidFill>
                  <a:schemeClr val="tx1"/>
                </a:solidFill>
                <a:sym typeface="+mn-ea"/>
              </a:rPr>
              <a:t>Официальные старты</a:t>
            </a:r>
            <a:endParaRPr lang="ru-RU" sz="2000" b="1" dirty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-Личный Чемпионат и первенство НО - КСК «Пассаж», январь</a:t>
            </a:r>
            <a:endParaRPr lang="ru-RU" sz="2000" dirty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-Командное первенство НО - КСК «Пассаж» июнь</a:t>
            </a:r>
            <a:endParaRPr lang="ru-RU" sz="2000" dirty="0">
              <a:solidFill>
                <a:schemeClr val="tx1"/>
              </a:solidFill>
            </a:endParaRPr>
          </a:p>
          <a:p>
            <a:pPr>
              <a:lnSpc>
                <a:spcPct val="70000"/>
              </a:lnSpc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-Командный Чемпионат НО - КСК «Пассаж» июнь</a:t>
            </a:r>
          </a:p>
          <a:p>
            <a:pPr>
              <a:lnSpc>
                <a:spcPct val="70000"/>
              </a:lnSpc>
              <a:defRPr/>
            </a:pPr>
            <a:r>
              <a:rPr lang="ru-RU" sz="2000" dirty="0">
                <a:solidFill>
                  <a:schemeClr val="tx1"/>
                </a:solidFill>
                <a:sym typeface="+mn-ea"/>
              </a:rPr>
              <a:t>Кубок НО - КСК «Пассаж», октябрь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39265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882" y="321973"/>
            <a:ext cx="9337182" cy="9787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Соревнования, семинары, УТС по выездке, запланированные в Нижегородской области в 2026 году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8849" y="1300768"/>
            <a:ext cx="9046215" cy="534473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u="sng" dirty="0">
                <a:solidFill>
                  <a:schemeClr val="tx1"/>
                </a:solidFill>
              </a:rPr>
              <a:t>Региональные соревнования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b="1" u="sng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Зимний Кубок Нижегородского Кремля (Этап Кубка НО) - март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Кубок Федерации конного спорта Нижегородской области (Этап Кубка НО) – май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Кубок КФХ Три Грации –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Соревнования памяти ЗТР Е. В. Абрамова –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Кубок КЭК Ассамблея - июль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Нижегородская конная фиеста – август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Летний Кубок Нижегородского Кремля (Этап Кубка НО) – август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buNone/>
            </a:pP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u="sng" dirty="0">
                <a:solidFill>
                  <a:schemeClr val="tx1"/>
                </a:solidFill>
              </a:rPr>
              <a:t>Муниципальные соревнования</a:t>
            </a:r>
            <a:endParaRPr lang="ru-RU" u="sng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Кубок Нижегородского центра верховой езды 1,2,3 этап, финал – январь, март, октябрь, декабрь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b="1" u="sng" dirty="0">
                <a:solidFill>
                  <a:schemeClr val="tx1"/>
                </a:solidFill>
              </a:rPr>
              <a:t>Клубные соревнования</a:t>
            </a: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Кубок Коннозаводчиков –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УТС для сборной команды –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Мастер классы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Семинар для судей по выездке –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Семинар для секретарей –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Семинар для стюардов - по назначению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solidFill>
                  <a:schemeClr val="tx1"/>
                </a:solidFill>
              </a:rPr>
              <a:t>Ежегодный всероссийский форум по выездке в рамках Кубка Губернатора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48437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197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2400" b="1" dirty="0"/>
              <a:t>Лично - Командный Чемпионат и первенство Приволжского Федерального Округа</a:t>
            </a:r>
            <a:endParaRPr lang="ru-RU" sz="2400" dirty="0"/>
          </a:p>
        </p:txBody>
      </p:sp>
      <p:pic>
        <p:nvPicPr>
          <p:cNvPr id="9" name="Объект 8" descr="Изображение выглядит как на открытом воздухе, небо, облако, обу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4DA9BD8-53EC-147C-DE18-48383DA4D6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694135" y="2348574"/>
            <a:ext cx="4957735" cy="3718300"/>
          </a:xfrm>
        </p:spPr>
      </p:pic>
      <p:pic>
        <p:nvPicPr>
          <p:cNvPr id="11" name="Объект 10" descr="Изображение выглядит как небо, на открытом воздухе, одежд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3F7DF4-5551-54F0-7FB8-1084172398C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75158" y="1728856"/>
            <a:ext cx="3104147" cy="4938450"/>
          </a:xfrm>
        </p:spPr>
      </p:pic>
    </p:spTree>
    <p:extLst>
      <p:ext uri="{BB962C8B-B14F-4D97-AF65-F5344CB8AC3E}">
        <p14:creationId xmlns:p14="http://schemas.microsoft.com/office/powerpoint/2010/main" val="17217488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54" y="609600"/>
            <a:ext cx="7006107" cy="8843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/>
              <a:t>Первенство России для всадников на лошадях до 150 см в\х (пони)</a:t>
            </a:r>
          </a:p>
        </p:txBody>
      </p:sp>
      <p:pic>
        <p:nvPicPr>
          <p:cNvPr id="20" name="Объект 19" descr="Изображение выглядит как на открытом воздухе, земля, человек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1BD890-4E26-00A3-7F26-B30D164356B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70834" y="1775382"/>
            <a:ext cx="6709527" cy="4473018"/>
          </a:xfrm>
        </p:spPr>
      </p:pic>
      <p:sp>
        <p:nvSpPr>
          <p:cNvPr id="18" name="Объект 17">
            <a:extLst>
              <a:ext uri="{FF2B5EF4-FFF2-40B4-BE49-F238E27FC236}">
                <a16:creationId xmlns:a16="http://schemas.microsoft.com/office/drawing/2014/main" id="{001A1319-2F7D-9ED9-7446-2936659C0B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482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Кубок Губернатора Нижегородской области</a:t>
            </a:r>
          </a:p>
        </p:txBody>
      </p:sp>
      <p:pic>
        <p:nvPicPr>
          <p:cNvPr id="15" name="Объект 14" descr="Изображение выглядит как на открытом воздухе, одежда, человек, трав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D6C260B-D8A2-4C0E-1340-D59CF643B09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0128" y="3694305"/>
            <a:ext cx="4184650" cy="2788676"/>
          </a:xfrm>
        </p:spPr>
      </p:pic>
      <p:pic>
        <p:nvPicPr>
          <p:cNvPr id="10" name="Объект 9" descr="Изображение выглядит как на открытом воздухе, уздечка, Узда, Товары для лошаде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758C9AE-A059-079E-A071-28959995DB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461805" y="2061410"/>
            <a:ext cx="4900602" cy="3265791"/>
          </a:xfrm>
        </p:spPr>
      </p:pic>
    </p:spTree>
    <p:extLst>
      <p:ext uri="{BB962C8B-B14F-4D97-AF65-F5344CB8AC3E}">
        <p14:creationId xmlns:p14="http://schemas.microsoft.com/office/powerpoint/2010/main" val="1056246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Всероссийские соревнования </a:t>
            </a:r>
            <a:br>
              <a:rPr lang="ru-RU" dirty="0"/>
            </a:br>
            <a:r>
              <a:rPr lang="ru-RU" dirty="0"/>
              <a:t>Гордость России</a:t>
            </a:r>
          </a:p>
        </p:txBody>
      </p:sp>
      <p:pic>
        <p:nvPicPr>
          <p:cNvPr id="10" name="Объект 9" descr="Изображение выглядит как на открытом воздухе, небо, уздечка, жеребец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B684434-FDE3-986F-8DD2-7DAB781C294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25021" y="1930400"/>
            <a:ext cx="3431725" cy="4575635"/>
          </a:xfrm>
        </p:spPr>
      </p:pic>
      <p:pic>
        <p:nvPicPr>
          <p:cNvPr id="12" name="Объект 11" descr="Изображение выглядит как на открытом воздухе, жеребец, лошадь, кобы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CA0D30-497D-060B-5753-3D3851680A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609667" y="1930400"/>
            <a:ext cx="3431725" cy="4575635"/>
          </a:xfrm>
        </p:spPr>
      </p:pic>
    </p:spTree>
    <p:extLst>
      <p:ext uri="{BB962C8B-B14F-4D97-AF65-F5344CB8AC3E}">
        <p14:creationId xmlns:p14="http://schemas.microsoft.com/office/powerpoint/2010/main" val="2032994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47520" y="609600"/>
            <a:ext cx="7526482" cy="1320800"/>
          </a:xfrm>
        </p:spPr>
        <p:txBody>
          <a:bodyPr/>
          <a:lstStyle/>
          <a:p>
            <a:pPr algn="ctr"/>
            <a:r>
              <a:rPr lang="en-US" dirty="0"/>
              <a:t>Maxima Masters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Звезды Евразии, Кубок Кремля</a:t>
            </a:r>
          </a:p>
        </p:txBody>
      </p:sp>
      <p:pic>
        <p:nvPicPr>
          <p:cNvPr id="12" name="Объект 11" descr="Изображение выглядит как человек, одежда, верховая езда, обув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3A7EB9-0DEA-3D42-EEFC-3AF536D0C70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8102" y="2109537"/>
            <a:ext cx="4779446" cy="3185052"/>
          </a:xfrm>
        </p:spPr>
      </p:pic>
      <p:pic>
        <p:nvPicPr>
          <p:cNvPr id="10" name="Объект 9" descr="Изображение выглядит как лошадь, спорт, Узда, узде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372751A-5636-C83E-55EB-6964556D47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41925" y="3813873"/>
            <a:ext cx="4184650" cy="2788676"/>
          </a:xfrm>
        </p:spPr>
      </p:pic>
    </p:spTree>
    <p:extLst>
      <p:ext uri="{BB962C8B-B14F-4D97-AF65-F5344CB8AC3E}">
        <p14:creationId xmlns:p14="http://schemas.microsoft.com/office/powerpoint/2010/main" val="3917601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30EF1-39AF-6988-5525-8FCEB6F15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Первенство России</a:t>
            </a:r>
          </a:p>
        </p:txBody>
      </p:sp>
      <p:pic>
        <p:nvPicPr>
          <p:cNvPr id="6" name="Объект 5" descr="Изображение выглядит как спорт, лошадь, верховая езда, Верховая ез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A2BBF1-2497-4CF4-A353-1A82345468E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06900" y="2277979"/>
            <a:ext cx="4671119" cy="3112862"/>
          </a:xfrm>
        </p:spPr>
      </p:pic>
      <p:pic>
        <p:nvPicPr>
          <p:cNvPr id="8" name="Объект 7" descr="Изображение выглядит как на открытом воздухе, небо, дерево, люд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484F4F-7C01-DD3D-6D6D-B10005C8328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40963" y="2056314"/>
            <a:ext cx="3676385" cy="3881437"/>
          </a:xfrm>
        </p:spPr>
      </p:pic>
    </p:spTree>
    <p:extLst>
      <p:ext uri="{BB962C8B-B14F-4D97-AF65-F5344CB8AC3E}">
        <p14:creationId xmlns:p14="http://schemas.microsoft.com/office/powerpoint/2010/main" val="32691693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C4923-056B-F167-EBBF-F810E51AD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Межрегиональные соревнования Хрустальный пони</a:t>
            </a:r>
          </a:p>
        </p:txBody>
      </p:sp>
      <p:pic>
        <p:nvPicPr>
          <p:cNvPr id="6" name="Объект 5" descr="Изображение выглядит как одежда, человек, обувь, на открытом воздух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9965FDF-85EF-9FB1-044D-9983E176858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16820" y="2160589"/>
            <a:ext cx="3531644" cy="4414556"/>
          </a:xfrm>
        </p:spPr>
      </p:pic>
      <p:pic>
        <p:nvPicPr>
          <p:cNvPr id="8" name="Объект 7" descr="Изображение выглядит как строительство, земля, одежд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55F0C8C-0FE9-52C1-A2E7-7F86517462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26410" y="2424240"/>
            <a:ext cx="4679950" cy="3509962"/>
          </a:xfrm>
        </p:spPr>
      </p:pic>
    </p:spTree>
    <p:extLst>
      <p:ext uri="{BB962C8B-B14F-4D97-AF65-F5344CB8AC3E}">
        <p14:creationId xmlns:p14="http://schemas.microsoft.com/office/powerpoint/2010/main" val="13376578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B4752-7D72-7194-AE79-78F245D5E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УТС под руководством Дианы Аль - </a:t>
            </a:r>
            <a:r>
              <a:rPr lang="ru-RU" dirty="0" err="1"/>
              <a:t>Шайер</a:t>
            </a:r>
            <a:endParaRPr lang="ru-RU" dirty="0"/>
          </a:p>
        </p:txBody>
      </p:sp>
      <p:pic>
        <p:nvPicPr>
          <p:cNvPr id="5" name="Объект 4" descr="Изображение выглядит как одежда, стул, в помещении, мебел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9C60A6-F549-0B24-5D84-909BFF499A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4549" y="1930399"/>
            <a:ext cx="6248398" cy="4686299"/>
          </a:xfrm>
        </p:spPr>
      </p:pic>
    </p:spTree>
    <p:extLst>
      <p:ext uri="{BB962C8B-B14F-4D97-AF65-F5344CB8AC3E}">
        <p14:creationId xmlns:p14="http://schemas.microsoft.com/office/powerpoint/2010/main" val="382672007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1134</TotalTime>
  <Words>1356</Words>
  <Application>Microsoft Office PowerPoint</Application>
  <PresentationFormat>Широкоэкранный</PresentationFormat>
  <Paragraphs>248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Bahnschrift SemiLight</vt:lpstr>
      <vt:lpstr>Trebuchet MS</vt:lpstr>
      <vt:lpstr>Wingdings 3</vt:lpstr>
      <vt:lpstr>Грань</vt:lpstr>
      <vt:lpstr> Отчет/план конный спорт выездка  2025г/2026г</vt:lpstr>
      <vt:lpstr>Соревнования 2025 год</vt:lpstr>
      <vt:lpstr>Соревнования 2025 год</vt:lpstr>
      <vt:lpstr>Учебно–тренировочные сборы, семинары</vt:lpstr>
      <vt:lpstr>Всероссийские, международные  соревнования</vt:lpstr>
      <vt:lpstr>Всероссийские соревнования</vt:lpstr>
      <vt:lpstr>Список сборной команды Нижегородской области на 2026 год</vt:lpstr>
      <vt:lpstr>Список сборной команды Нижегородской области на 2026 год</vt:lpstr>
      <vt:lpstr>Список сборной команды Нижегородской области на 2026 год</vt:lpstr>
      <vt:lpstr>Спортсмены, включенные в состав сборной России 2026 Шарова Лана, Канашина София</vt:lpstr>
      <vt:lpstr>Выездные соревнования, запланированные в 2026 году</vt:lpstr>
      <vt:lpstr>Соревнования по выездке, запланированные в Нижегородской области в 2026 году </vt:lpstr>
      <vt:lpstr>Соревнования, семинары, УТС по выездке, запланированные в Нижегородской области в 2026 году </vt:lpstr>
      <vt:lpstr>Лично - Командный Чемпионат и первенство Приволжского Федерального Округа</vt:lpstr>
      <vt:lpstr>Первенство России для всадников на лошадях до 150 см в\х (пони)</vt:lpstr>
      <vt:lpstr>Кубок Губернатора Нижегородской области</vt:lpstr>
      <vt:lpstr>Всероссийские соревнования  Гордость России</vt:lpstr>
      <vt:lpstr>Maxima Masters, Звезды Евразии, Кубок Кремля</vt:lpstr>
      <vt:lpstr>Первенство России</vt:lpstr>
      <vt:lpstr>Межрегиональные соревнования Хрустальный пони</vt:lpstr>
      <vt:lpstr>УТС под руководством Дианы Аль - Шайер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Отчет/план конный спорт выездка  2023г/2024г</dc:title>
  <dc:creator>Марина Владимировна</dc:creator>
  <cp:lastModifiedBy>USER</cp:lastModifiedBy>
  <cp:revision>70</cp:revision>
  <dcterms:created xsi:type="dcterms:W3CDTF">2023-12-12T16:19:51Z</dcterms:created>
  <dcterms:modified xsi:type="dcterms:W3CDTF">2025-12-16T04:13:23Z</dcterms:modified>
</cp:coreProperties>
</file>