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350" r:id="rId9"/>
    <p:sldId id="355" r:id="rId10"/>
    <p:sldId id="356" r:id="rId11"/>
    <p:sldId id="357" r:id="rId12"/>
    <p:sldId id="354" r:id="rId13"/>
    <p:sldId id="353" r:id="rId14"/>
    <p:sldId id="352" r:id="rId15"/>
    <p:sldId id="269" r:id="rId16"/>
    <p:sldId id="290" r:id="rId17"/>
    <p:sldId id="291" r:id="rId18"/>
    <p:sldId id="292" r:id="rId19"/>
    <p:sldId id="293" r:id="rId20"/>
    <p:sldId id="313" r:id="rId21"/>
    <p:sldId id="280" r:id="rId22"/>
    <p:sldId id="315" r:id="rId23"/>
    <p:sldId id="325" r:id="rId24"/>
    <p:sldId id="324" r:id="rId25"/>
    <p:sldId id="286" r:id="rId26"/>
  </p:sldIdLst>
  <p:sldSz cx="18288000" cy="10287000"/>
  <p:notesSz cx="6858000" cy="9144000"/>
  <p:embeddedFontLst>
    <p:embeddedFont>
      <p:font typeface="Calibri" pitchFamily="34" charset="0"/>
      <p:regular r:id="rId28"/>
      <p:bold r:id="rId29"/>
      <p:italic r:id="rId30"/>
      <p:boldItalic r:id="rId31"/>
    </p:embeddedFont>
    <p:embeddedFont>
      <p:font typeface="Calibri (MS)" charset="0"/>
      <p:regular r:id="rId32"/>
    </p:embeddedFont>
    <p:embeddedFont>
      <p:font typeface="Verdana" pitchFamily="34" charset="0"/>
      <p:regular r:id="rId33"/>
      <p:bold r:id="rId34"/>
      <p:italic r:id="rId35"/>
      <p:boldItalic r:id="rId36"/>
    </p:embeddedFont>
    <p:embeddedFont>
      <p:font typeface="Open Sans" charset="0"/>
      <p:regular r:id="rId37"/>
      <p:bold r:id="rId38"/>
      <p:italic r:id="rId39"/>
      <p:boldItalic r:id="rId40"/>
    </p:embeddedFont>
    <p:embeddedFont>
      <p:font typeface="Open Sans Bold" charset="0"/>
      <p:regular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5304" userDrawn="1">
          <p15:clr>
            <a:srgbClr val="A4A3A4"/>
          </p15:clr>
        </p15:guide>
        <p15:guide id="2" pos="5136" userDrawn="1">
          <p15:clr>
            <a:srgbClr val="A4A3A4"/>
          </p15:clr>
        </p15:guide>
        <p15:guide id="3" pos="1440" userDrawn="1">
          <p15:clr>
            <a:srgbClr val="A4A3A4"/>
          </p15:clr>
        </p15:guide>
        <p15:guide id="4" pos="10656" userDrawn="1">
          <p15:clr>
            <a:srgbClr val="A4A3A4"/>
          </p15:clr>
        </p15:guide>
        <p15:guide id="5" orient="horz" pos="1656" userDrawn="1">
          <p15:clr>
            <a:srgbClr val="A4A3A4"/>
          </p15:clr>
        </p15:guide>
        <p15:guide id="6" pos="1089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piBara" initials="K" lastIdx="1" clrIdx="0">
    <p:extLst>
      <p:ext uri="{19B8F6BF-5375-455C-9EA6-DF929625EA0E}">
        <p15:presenceInfo xmlns:p15="http://schemas.microsoft.com/office/powerpoint/2012/main" xmlns="" userId="KapiBar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3" d="100"/>
          <a:sy n="43" d="100"/>
        </p:scale>
        <p:origin x="-696" y="-52"/>
      </p:cViewPr>
      <p:guideLst>
        <p:guide orient="horz" pos="5304"/>
        <p:guide orient="horz" pos="1656"/>
        <p:guide pos="5136"/>
        <p:guide pos="1440"/>
        <p:guide pos="10656"/>
        <p:guide pos="108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16.12.2025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4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6ED33D-EE4E-40B6-A8FA-FDE2C58B590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8369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5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.png"/><Relationship Id="rId7" Type="http://schemas.openxmlformats.org/officeDocument/2006/relationships/image" Target="../media/image17.sv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14.svg"/><Relationship Id="rId9" Type="http://schemas.openxmlformats.org/officeDocument/2006/relationships/image" Target="../media/image19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sv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20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6.jpg"/><Relationship Id="rId7" Type="http://schemas.openxmlformats.org/officeDocument/2006/relationships/image" Target="../media/image20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6.jpg"/><Relationship Id="rId7" Type="http://schemas.openxmlformats.org/officeDocument/2006/relationships/image" Target="../media/image20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6.jpg"/><Relationship Id="rId7" Type="http://schemas.openxmlformats.org/officeDocument/2006/relationships/image" Target="../media/image20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7" Type="http://schemas.openxmlformats.org/officeDocument/2006/relationships/image" Target="../media/image21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svg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svg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svg"/><Relationship Id="rId4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5" Type="http://schemas.openxmlformats.org/officeDocument/2006/relationships/image" Target="../media/image11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6574A">
                <a:alpha val="100000"/>
              </a:srgbClr>
            </a:gs>
            <a:gs pos="100000">
              <a:srgbClr val="002060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83458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404" t="-35816" r="-1126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2086706" y="3902571"/>
            <a:ext cx="21072374" cy="8229600"/>
          </a:xfrm>
          <a:custGeom>
            <a:avLst/>
            <a:gdLst/>
            <a:ahLst/>
            <a:cxnLst/>
            <a:rect l="l" t="t" r="r" b="b"/>
            <a:pathLst>
              <a:path w="21072374" h="8229600">
                <a:moveTo>
                  <a:pt x="0" y="0"/>
                </a:moveTo>
                <a:lnTo>
                  <a:pt x="21072374" y="0"/>
                </a:lnTo>
                <a:lnTo>
                  <a:pt x="21072374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8577" b="-28577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42417" y="2369269"/>
            <a:ext cx="10199414" cy="3218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464"/>
              </a:lnSpc>
            </a:pPr>
            <a:r>
              <a:rPr lang="en-US" sz="18903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КОНКУР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4667250"/>
            <a:ext cx="7253802" cy="4269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23"/>
              </a:lnSpc>
            </a:pPr>
            <a:r>
              <a:rPr lang="en-US" sz="25016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2025</a:t>
            </a:r>
          </a:p>
        </p:txBody>
      </p:sp>
    </p:spTree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6574A">
                <a:alpha val="100000"/>
              </a:srgbClr>
            </a:gs>
            <a:gs pos="100000">
              <a:srgbClr val="002060">
                <a:alpha val="100000"/>
              </a:srgbClr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1692959" y="3060773"/>
            <a:ext cx="14902081" cy="4013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715"/>
              </a:lnSpc>
            </a:pPr>
            <a:r>
              <a:rPr lang="en-US" sz="7654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ОЦЕНКА</a:t>
            </a:r>
            <a:r>
              <a:rPr lang="en-US" sz="7654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  <a:p>
            <a:pPr algn="ctr">
              <a:lnSpc>
                <a:spcPts val="10715"/>
              </a:lnSpc>
            </a:pPr>
            <a:r>
              <a:rPr lang="en-US" sz="7654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КЛУБОВ</a:t>
            </a:r>
            <a:r>
              <a:rPr lang="en-US" sz="7654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7654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ПО</a:t>
            </a:r>
            <a:r>
              <a:rPr lang="en-US" sz="7654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7654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КОНКУРУ</a:t>
            </a:r>
            <a:r>
              <a:rPr lang="en-US" sz="7654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  <a:p>
            <a:pPr algn="ctr">
              <a:lnSpc>
                <a:spcPts val="10715"/>
              </a:lnSpc>
            </a:pPr>
            <a:r>
              <a:rPr lang="en-US" sz="7654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В </a:t>
            </a:r>
            <a:r>
              <a:rPr lang="en-US" sz="7654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НИЖЕГОРОДСКОЙ</a:t>
            </a:r>
            <a:r>
              <a:rPr lang="en-US" sz="7654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7654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ОБЛАСТИ</a:t>
            </a:r>
            <a:endParaRPr lang="en-US" sz="7654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6574A">
                <a:alpha val="100000"/>
              </a:srgbClr>
            </a:gs>
            <a:gs pos="100000">
              <a:srgbClr val="002060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0" y="6826998"/>
            <a:ext cx="18288000" cy="4663512"/>
            <a:chOff x="0" y="0"/>
            <a:chExt cx="3187402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187402" cy="812800"/>
            </a:xfrm>
            <a:prstGeom prst="rect">
              <a:avLst/>
            </a:prstGeom>
            <a:blipFill>
              <a:blip r:embed="rId2"/>
              <a:stretch>
                <a:fillRect t="-160958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15343829" y="2834730"/>
            <a:ext cx="1043880" cy="2190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280"/>
              </a:lnSpc>
            </a:pPr>
            <a:r>
              <a:rPr lang="en-US" sz="14400" b="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8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964288" y="2834730"/>
            <a:ext cx="3218312" cy="21907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7280"/>
              </a:lnSpc>
            </a:pPr>
            <a:r>
              <a:rPr lang="en-US" sz="144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203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964288" y="5446587"/>
            <a:ext cx="3466740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ЧЕЛОВЕКА </a:t>
            </a:r>
            <a:r>
              <a:rPr lang="en-US" sz="2100">
                <a:solidFill>
                  <a:srgbClr val="FF66C4"/>
                </a:solidFill>
                <a:latin typeface="Open Sans"/>
                <a:ea typeface="Open Sans"/>
                <a:cs typeface="Open Sans"/>
                <a:sym typeface="Open Sans"/>
              </a:rPr>
              <a:t>ЗАНИМАЕТСЯ</a:t>
            </a:r>
          </a:p>
          <a:p>
            <a:pPr algn="ctr">
              <a:lnSpc>
                <a:spcPts val="2520"/>
              </a:lnSpc>
            </a:pPr>
            <a:r>
              <a:rPr lang="en-US" sz="21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КОНКУРОМ В РЕГИОНЕ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921967" y="2894704"/>
            <a:ext cx="1794421" cy="1885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4852"/>
              </a:lnSpc>
            </a:pPr>
            <a:r>
              <a:rPr lang="en-US" sz="12377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20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262950" y="5446587"/>
            <a:ext cx="4137150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>
                <a:solidFill>
                  <a:srgbClr val="FF66C4"/>
                </a:solidFill>
                <a:latin typeface="Open Sans"/>
                <a:ea typeface="Open Sans"/>
                <a:cs typeface="Open Sans"/>
                <a:sym typeface="Open Sans"/>
              </a:rPr>
              <a:t>ТРЕНЕРОВ </a:t>
            </a:r>
            <a:r>
              <a:rPr lang="en-US" sz="21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ВЕДУТ ПОДГОТОВКУ </a:t>
            </a:r>
          </a:p>
          <a:p>
            <a:pPr algn="ctr">
              <a:lnSpc>
                <a:spcPts val="2520"/>
              </a:lnSpc>
            </a:pPr>
            <a:r>
              <a:rPr lang="en-US" sz="21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СПОРТСМЕНОВ ПО КОНКУРУ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84011" y="2834730"/>
            <a:ext cx="2625139" cy="21907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7280"/>
              </a:lnSpc>
            </a:pPr>
            <a:r>
              <a:rPr lang="en-US" sz="14400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59316" y="5446587"/>
            <a:ext cx="4137150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КОННЫХ КЛУБОВ РАБОТАЮТ </a:t>
            </a:r>
          </a:p>
          <a:p>
            <a:pPr algn="ctr">
              <a:lnSpc>
                <a:spcPts val="2520"/>
              </a:lnSpc>
            </a:pPr>
            <a:r>
              <a:rPr lang="en-US" sz="21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ПО НАПРАВЛЕНИЮ </a:t>
            </a:r>
            <a:r>
              <a:rPr lang="en-US" sz="2100">
                <a:solidFill>
                  <a:srgbClr val="FF66C4"/>
                </a:solidFill>
                <a:latin typeface="Open Sans"/>
                <a:ea typeface="Open Sans"/>
                <a:cs typeface="Open Sans"/>
                <a:sym typeface="Open Sans"/>
              </a:rPr>
              <a:t>КОНКУР</a:t>
            </a:r>
          </a:p>
          <a:p>
            <a:pPr algn="ctr">
              <a:lnSpc>
                <a:spcPts val="2520"/>
              </a:lnSpc>
            </a:pPr>
            <a:r>
              <a:rPr lang="en-US" sz="21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В НИЖЕГОРОДСКОЙ ОБЛАСТИ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989804" y="5289424"/>
            <a:ext cx="5751931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21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СУБЪЕКТОВ </a:t>
            </a:r>
            <a:r>
              <a:rPr lang="en-US" sz="2100">
                <a:solidFill>
                  <a:srgbClr val="FF66C4"/>
                </a:solidFill>
                <a:latin typeface="Open Sans"/>
                <a:ea typeface="Open Sans"/>
                <a:cs typeface="Open Sans"/>
                <a:sym typeface="Open Sans"/>
              </a:rPr>
              <a:t>ОБЛАСТИ</a:t>
            </a:r>
          </a:p>
          <a:p>
            <a:pPr algn="ctr">
              <a:lnSpc>
                <a:spcPts val="2520"/>
              </a:lnSpc>
            </a:pPr>
            <a:r>
              <a:rPr lang="en-US" sz="21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В КОТОРЫХ РАСПОЛАГАЮТСЯ</a:t>
            </a:r>
          </a:p>
          <a:p>
            <a:pPr algn="ctr">
              <a:lnSpc>
                <a:spcPts val="2520"/>
              </a:lnSpc>
            </a:pPr>
            <a:r>
              <a:rPr lang="en-US" sz="21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КОНКУРНЫЕ КЛУБЫ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795380" y="1300548"/>
            <a:ext cx="6697240" cy="695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8"/>
              </a:lnSpc>
            </a:pPr>
            <a:r>
              <a:rPr lang="en-US" sz="40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КОНКУР В РЕГИОНЕ</a:t>
            </a:r>
          </a:p>
        </p:txBody>
      </p:sp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6574A">
                <a:alpha val="100000"/>
              </a:srgbClr>
            </a:gs>
            <a:gs pos="100000">
              <a:srgbClr val="002060">
                <a:alpha val="100000"/>
              </a:srgb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256886" y="1687286"/>
            <a:ext cx="3888027" cy="7992497"/>
          </a:xfrm>
          <a:custGeom>
            <a:avLst/>
            <a:gdLst/>
            <a:ahLst/>
            <a:cxnLst/>
            <a:rect l="l" t="t" r="r" b="b"/>
            <a:pathLst>
              <a:path w="3888027" h="7992497">
                <a:moveTo>
                  <a:pt x="0" y="0"/>
                </a:moveTo>
                <a:lnTo>
                  <a:pt x="3888028" y="0"/>
                </a:lnTo>
                <a:lnTo>
                  <a:pt x="3888028" y="7992496"/>
                </a:lnTo>
                <a:lnTo>
                  <a:pt x="0" y="79924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9999"/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3" name="Freeform 3"/>
          <p:cNvSpPr/>
          <p:nvPr/>
        </p:nvSpPr>
        <p:spPr>
          <a:xfrm>
            <a:off x="9576003" y="1687476"/>
            <a:ext cx="4111420" cy="7992497"/>
          </a:xfrm>
          <a:custGeom>
            <a:avLst/>
            <a:gdLst/>
            <a:ahLst/>
            <a:cxnLst/>
            <a:rect l="l" t="t" r="r" b="b"/>
            <a:pathLst>
              <a:path w="4111420" h="7992497">
                <a:moveTo>
                  <a:pt x="0" y="0"/>
                </a:moveTo>
                <a:lnTo>
                  <a:pt x="4111421" y="0"/>
                </a:lnTo>
                <a:lnTo>
                  <a:pt x="4111421" y="7992497"/>
                </a:lnTo>
                <a:lnTo>
                  <a:pt x="0" y="799249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9999"/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4" name="Freeform 4"/>
          <p:cNvSpPr/>
          <p:nvPr/>
        </p:nvSpPr>
        <p:spPr>
          <a:xfrm>
            <a:off x="14118513" y="1665108"/>
            <a:ext cx="3960027" cy="7992497"/>
          </a:xfrm>
          <a:custGeom>
            <a:avLst/>
            <a:gdLst/>
            <a:ahLst/>
            <a:cxnLst/>
            <a:rect l="l" t="t" r="r" b="b"/>
            <a:pathLst>
              <a:path w="3960027" h="7992497">
                <a:moveTo>
                  <a:pt x="0" y="0"/>
                </a:moveTo>
                <a:lnTo>
                  <a:pt x="3960027" y="0"/>
                </a:lnTo>
                <a:lnTo>
                  <a:pt x="3960027" y="7992497"/>
                </a:lnTo>
                <a:lnTo>
                  <a:pt x="0" y="79924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alphaModFix amt="19999"/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5" name="Freeform 5"/>
          <p:cNvSpPr/>
          <p:nvPr/>
        </p:nvSpPr>
        <p:spPr>
          <a:xfrm>
            <a:off x="503940" y="1687286"/>
            <a:ext cx="4248030" cy="7992497"/>
          </a:xfrm>
          <a:custGeom>
            <a:avLst/>
            <a:gdLst/>
            <a:ahLst/>
            <a:cxnLst/>
            <a:rect l="l" t="t" r="r" b="b"/>
            <a:pathLst>
              <a:path w="4248030" h="7992497">
                <a:moveTo>
                  <a:pt x="0" y="0"/>
                </a:moveTo>
                <a:lnTo>
                  <a:pt x="4248030" y="0"/>
                </a:lnTo>
                <a:lnTo>
                  <a:pt x="4248030" y="7992496"/>
                </a:lnTo>
                <a:lnTo>
                  <a:pt x="0" y="799249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alphaModFix amt="19999"/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584744" y="2991280"/>
            <a:ext cx="4370685" cy="5832041"/>
          </a:xfrm>
          <a:custGeom>
            <a:avLst/>
            <a:gdLst/>
            <a:ahLst/>
            <a:cxnLst/>
            <a:rect l="l" t="t" r="r" b="b"/>
            <a:pathLst>
              <a:path w="5211464" h="7776054">
                <a:moveTo>
                  <a:pt x="0" y="0"/>
                </a:moveTo>
                <a:lnTo>
                  <a:pt x="5211464" y="0"/>
                </a:lnTo>
                <a:lnTo>
                  <a:pt x="5211464" y="7776054"/>
                </a:lnTo>
                <a:lnTo>
                  <a:pt x="0" y="7776054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</p:spPr>
        <p:txBody>
          <a:bodyPr/>
          <a:lstStyle/>
          <a:p>
            <a:pPr algn="l">
              <a:lnSpc>
                <a:spcPts val="2999"/>
              </a:lnSpc>
            </a:pPr>
            <a:r>
              <a:rPr lang="en-US" sz="24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СШОР</a:t>
            </a:r>
            <a:r>
              <a:rPr lang="en-US" sz="24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по</a:t>
            </a:r>
            <a:r>
              <a:rPr lang="en-US" sz="24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СП</a:t>
            </a:r>
            <a:r>
              <a:rPr lang="en-US" sz="24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и </a:t>
            </a:r>
            <a:r>
              <a:rPr lang="en-US" sz="24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КС</a:t>
            </a:r>
            <a:r>
              <a:rPr lang="en-US" sz="24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»</a:t>
            </a:r>
          </a:p>
          <a:p>
            <a:pPr algn="l">
              <a:lnSpc>
                <a:spcPts val="2999"/>
              </a:lnSpc>
            </a:pPr>
            <a:r>
              <a:rPr lang="en-US" sz="24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КСК</a:t>
            </a:r>
            <a:r>
              <a:rPr lang="en-US" sz="24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«</a:t>
            </a:r>
            <a:r>
              <a:rPr lang="en-US" sz="24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Витязь</a:t>
            </a:r>
            <a:r>
              <a:rPr lang="en-US" sz="24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»</a:t>
            </a:r>
          </a:p>
          <a:p>
            <a:pPr algn="l">
              <a:lnSpc>
                <a:spcPts val="2999"/>
              </a:lnSpc>
            </a:pPr>
            <a:r>
              <a:rPr lang="en-US" sz="24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КСК</a:t>
            </a:r>
            <a:r>
              <a:rPr lang="en-US" sz="24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«</a:t>
            </a:r>
            <a:r>
              <a:rPr lang="en-US" sz="24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Курцево</a:t>
            </a:r>
            <a:r>
              <a:rPr lang="en-US" sz="24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»</a:t>
            </a:r>
          </a:p>
          <a:p>
            <a:pPr algn="l">
              <a:lnSpc>
                <a:spcPts val="2999"/>
              </a:lnSpc>
            </a:pPr>
            <a:r>
              <a:rPr lang="en-US" sz="24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КСК</a:t>
            </a:r>
            <a:r>
              <a:rPr lang="en-US" sz="24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«</a:t>
            </a:r>
            <a:r>
              <a:rPr lang="en-US" sz="24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Ассамблея</a:t>
            </a:r>
            <a:r>
              <a:rPr lang="en-US" sz="24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»</a:t>
            </a:r>
          </a:p>
          <a:p>
            <a:pPr algn="l">
              <a:lnSpc>
                <a:spcPts val="2999"/>
              </a:lnSpc>
            </a:pPr>
            <a:r>
              <a:rPr lang="en-US" sz="24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КСК</a:t>
            </a:r>
            <a:r>
              <a:rPr lang="en-US" sz="24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«</a:t>
            </a:r>
            <a:r>
              <a:rPr lang="en-US" sz="24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Тимуровец</a:t>
            </a:r>
            <a:r>
              <a:rPr lang="en-US" sz="24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»</a:t>
            </a:r>
          </a:p>
          <a:p>
            <a:pPr algn="l">
              <a:lnSpc>
                <a:spcPts val="2999"/>
              </a:lnSpc>
            </a:pPr>
            <a:r>
              <a:rPr lang="en-US" sz="24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КСК</a:t>
            </a:r>
            <a:r>
              <a:rPr lang="en-US" sz="24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«</a:t>
            </a:r>
            <a:r>
              <a:rPr lang="en-US" sz="24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Аллюр</a:t>
            </a:r>
            <a:r>
              <a:rPr lang="en-US" sz="24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»</a:t>
            </a:r>
          </a:p>
          <a:p>
            <a:pPr algn="l">
              <a:lnSpc>
                <a:spcPts val="2999"/>
              </a:lnSpc>
            </a:pPr>
            <a:r>
              <a:rPr lang="en-US" sz="24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МЦ</a:t>
            </a:r>
            <a:r>
              <a:rPr lang="en-US" sz="24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«</a:t>
            </a:r>
            <a:r>
              <a:rPr lang="en-US" sz="24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Надежда</a:t>
            </a:r>
            <a:r>
              <a:rPr lang="en-US" sz="24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»</a:t>
            </a:r>
          </a:p>
          <a:p>
            <a:pPr algn="l">
              <a:lnSpc>
                <a:spcPts val="2999"/>
              </a:lnSpc>
            </a:pPr>
            <a:r>
              <a:rPr lang="en-US" sz="24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КСК</a:t>
            </a:r>
            <a:r>
              <a:rPr lang="en-US" sz="24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«</a:t>
            </a:r>
            <a:r>
              <a:rPr lang="en-US" sz="24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Дачный</a:t>
            </a:r>
            <a:r>
              <a:rPr lang="en-US" sz="24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манеж</a:t>
            </a:r>
            <a:r>
              <a:rPr lang="en-US" sz="24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»</a:t>
            </a:r>
          </a:p>
          <a:p>
            <a:pPr algn="l">
              <a:lnSpc>
                <a:spcPts val="2999"/>
              </a:lnSpc>
            </a:pPr>
            <a:r>
              <a:rPr lang="en-US" sz="24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КСК</a:t>
            </a:r>
            <a:r>
              <a:rPr lang="en-US" sz="24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«Т</a:t>
            </a:r>
            <a:r>
              <a:rPr lang="ru-RU" sz="24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ри</a:t>
            </a:r>
            <a:r>
              <a:rPr lang="ru-RU" sz="24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грации</a:t>
            </a:r>
            <a:r>
              <a:rPr lang="en-US" sz="24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»</a:t>
            </a:r>
          </a:p>
          <a:p>
            <a:pPr algn="l">
              <a:lnSpc>
                <a:spcPts val="2999"/>
              </a:lnSpc>
            </a:pPr>
            <a:r>
              <a:rPr lang="en-US" sz="24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КСК</a:t>
            </a:r>
            <a:r>
              <a:rPr lang="en-US" sz="24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«</a:t>
            </a:r>
            <a:r>
              <a:rPr lang="en-US" sz="24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Серебряная</a:t>
            </a:r>
            <a:r>
              <a:rPr lang="en-US" sz="24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подкова</a:t>
            </a:r>
            <a:r>
              <a:rPr lang="en-US" sz="24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»</a:t>
            </a:r>
          </a:p>
          <a:p>
            <a:pPr algn="l">
              <a:lnSpc>
                <a:spcPts val="2999"/>
              </a:lnSpc>
            </a:pPr>
            <a:r>
              <a:rPr lang="en-US" sz="24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КСК</a:t>
            </a:r>
            <a:r>
              <a:rPr lang="en-US" sz="24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«</a:t>
            </a:r>
            <a:r>
              <a:rPr lang="en-US" sz="24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Город</a:t>
            </a:r>
            <a:r>
              <a:rPr lang="en-US" sz="24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спорта</a:t>
            </a:r>
            <a:r>
              <a:rPr lang="en-US" sz="24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»</a:t>
            </a:r>
          </a:p>
          <a:p>
            <a:pPr algn="l">
              <a:lnSpc>
                <a:spcPts val="2999"/>
              </a:lnSpc>
            </a:pPr>
            <a:endParaRPr lang="ru-RU" sz="24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2999"/>
              </a:lnSpc>
            </a:pPr>
            <a:r>
              <a:rPr lang="en-US" sz="24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КСК</a:t>
            </a:r>
            <a:r>
              <a:rPr lang="en-US" sz="24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«</a:t>
            </a:r>
            <a:r>
              <a:rPr lang="en-US" sz="24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Пассаж</a:t>
            </a:r>
            <a:r>
              <a:rPr lang="en-US" sz="24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»</a:t>
            </a:r>
          </a:p>
        </p:txBody>
      </p:sp>
      <p:sp>
        <p:nvSpPr>
          <p:cNvPr id="9" name="AutoShape 9"/>
          <p:cNvSpPr/>
          <p:nvPr/>
        </p:nvSpPr>
        <p:spPr>
          <a:xfrm rot="8400">
            <a:off x="499167" y="2545556"/>
            <a:ext cx="3895735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 rot="13740">
            <a:off x="6008122" y="2546718"/>
            <a:ext cx="2385565" cy="0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AutoShape 11"/>
          <p:cNvSpPr/>
          <p:nvPr/>
        </p:nvSpPr>
        <p:spPr>
          <a:xfrm>
            <a:off x="10402233" y="2541946"/>
            <a:ext cx="2385546" cy="9535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AutoShape 12"/>
          <p:cNvSpPr/>
          <p:nvPr/>
        </p:nvSpPr>
        <p:spPr>
          <a:xfrm rot="12600" flipV="1">
            <a:off x="14755282" y="2535289"/>
            <a:ext cx="3004929" cy="11006"/>
          </a:xfrm>
          <a:prstGeom prst="line">
            <a:avLst/>
          </a:prstGeom>
          <a:ln w="9525" cap="rnd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3" name="TextBox 13"/>
          <p:cNvSpPr txBox="1"/>
          <p:nvPr/>
        </p:nvSpPr>
        <p:spPr>
          <a:xfrm>
            <a:off x="595380" y="2032517"/>
            <a:ext cx="3705147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НАЗВАНИЕ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59386" y="802515"/>
            <a:ext cx="4806350" cy="52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КОНКУР В РЕГИОНЕ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868006" y="3019902"/>
            <a:ext cx="3148446" cy="48211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Н. </a:t>
            </a:r>
            <a:r>
              <a:rPr lang="en-US" sz="24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Новгород</a:t>
            </a:r>
            <a:endParaRPr lang="en-US" sz="24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2879"/>
              </a:lnSpc>
            </a:pPr>
            <a:r>
              <a:rPr lang="en-US" sz="24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Заволжье</a:t>
            </a:r>
            <a:endParaRPr lang="en-US" sz="24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2879"/>
              </a:lnSpc>
            </a:pPr>
            <a:r>
              <a:rPr lang="en-US" sz="24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Городец</a:t>
            </a:r>
            <a:endParaRPr lang="en-US" sz="24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2879"/>
              </a:lnSpc>
            </a:pPr>
            <a:r>
              <a:rPr lang="en-US" sz="24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Балахна</a:t>
            </a:r>
            <a:endParaRPr lang="en-US" sz="24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2879"/>
              </a:lnSpc>
            </a:pPr>
            <a:r>
              <a:rPr lang="en-US" sz="24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Бор</a:t>
            </a:r>
            <a:endParaRPr lang="en-US" sz="24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2879"/>
              </a:lnSpc>
            </a:pPr>
            <a:r>
              <a:rPr lang="en-US" sz="24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Н. </a:t>
            </a:r>
            <a:r>
              <a:rPr lang="en-US" sz="24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Новгород</a:t>
            </a:r>
            <a:endParaRPr lang="en-US" sz="24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2879"/>
              </a:lnSpc>
            </a:pPr>
            <a:r>
              <a:rPr lang="en-US" sz="24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Н. </a:t>
            </a:r>
            <a:r>
              <a:rPr lang="en-US" sz="24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Новгород</a:t>
            </a:r>
            <a:endParaRPr lang="en-US" sz="24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2879"/>
              </a:lnSpc>
            </a:pPr>
            <a:r>
              <a:rPr lang="en-US" sz="24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Павлово</a:t>
            </a:r>
            <a:endParaRPr lang="en-US" sz="24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2879"/>
              </a:lnSpc>
            </a:pPr>
            <a:r>
              <a:rPr lang="ru-RU" sz="2400" dirty="0">
                <a:solidFill>
                  <a:schemeClr val="bg1"/>
                </a:solidFill>
                <a:sym typeface="Open Sans"/>
              </a:rPr>
              <a:t>Д. </a:t>
            </a:r>
            <a:r>
              <a:rPr lang="ru-RU" sz="2400" dirty="0">
                <a:solidFill>
                  <a:schemeClr val="bg1"/>
                </a:solidFill>
              </a:rPr>
              <a:t>Константиново</a:t>
            </a:r>
          </a:p>
          <a:p>
            <a:pPr algn="l">
              <a:lnSpc>
                <a:spcPts val="2879"/>
              </a:lnSpc>
            </a:pPr>
            <a:r>
              <a:rPr lang="en-US" sz="24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Балахна</a:t>
            </a:r>
            <a:endParaRPr lang="en-US" sz="24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2879"/>
              </a:lnSpc>
            </a:pPr>
            <a:r>
              <a:rPr lang="en-US" sz="24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Дзержинск</a:t>
            </a:r>
            <a:endParaRPr lang="en-US" sz="24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2879"/>
              </a:lnSpc>
            </a:pPr>
            <a:endParaRPr lang="en-US" sz="24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2879"/>
              </a:lnSpc>
            </a:pPr>
            <a:r>
              <a:rPr lang="en-US" sz="24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Н. </a:t>
            </a:r>
            <a:r>
              <a:rPr lang="en-US" sz="24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Новгород</a:t>
            </a:r>
            <a:endParaRPr lang="en-US" sz="24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5067480" y="3019902"/>
            <a:ext cx="2098081" cy="5334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20</a:t>
            </a:r>
          </a:p>
          <a:p>
            <a:pPr algn="ctr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5</a:t>
            </a:r>
          </a:p>
          <a:p>
            <a:pPr algn="ctr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</a:t>
            </a:r>
          </a:p>
          <a:p>
            <a:pPr algn="ctr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30</a:t>
            </a:r>
          </a:p>
          <a:p>
            <a:pPr algn="ctr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30 </a:t>
            </a:r>
          </a:p>
          <a:p>
            <a:pPr algn="ctr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10 </a:t>
            </a:r>
          </a:p>
          <a:p>
            <a:pPr algn="ctr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20</a:t>
            </a:r>
          </a:p>
          <a:p>
            <a:pPr algn="ctr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2</a:t>
            </a:r>
          </a:p>
          <a:p>
            <a:pPr algn="ctr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5</a:t>
            </a:r>
          </a:p>
          <a:p>
            <a:pPr algn="ctr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20</a:t>
            </a:r>
          </a:p>
          <a:p>
            <a:pPr algn="ctr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30</a:t>
            </a:r>
          </a:p>
          <a:p>
            <a:pPr algn="ctr">
              <a:lnSpc>
                <a:spcPts val="3240"/>
              </a:lnSpc>
            </a:pPr>
            <a:endParaRPr lang="en-US" sz="270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ctr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30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262431" y="3019902"/>
            <a:ext cx="3859138" cy="5564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0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Бандура</a:t>
            </a:r>
            <a:r>
              <a:rPr lang="en-US" sz="20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А. В.</a:t>
            </a:r>
          </a:p>
          <a:p>
            <a:pPr algn="l">
              <a:lnSpc>
                <a:spcPts val="2879"/>
              </a:lnSpc>
            </a:pPr>
            <a:r>
              <a:rPr lang="en-US" sz="20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Сурикова</a:t>
            </a:r>
            <a:r>
              <a:rPr lang="en-US" sz="20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Н. М.</a:t>
            </a:r>
          </a:p>
          <a:p>
            <a:pPr algn="l">
              <a:lnSpc>
                <a:spcPts val="2879"/>
              </a:lnSpc>
            </a:pPr>
            <a:r>
              <a:rPr lang="en-US" sz="20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Деняева</a:t>
            </a:r>
            <a:r>
              <a:rPr lang="en-US" sz="20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Е.Г</a:t>
            </a:r>
            <a:r>
              <a:rPr lang="en-US" sz="20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algn="l">
              <a:lnSpc>
                <a:spcPts val="2879"/>
              </a:lnSpc>
            </a:pPr>
            <a:r>
              <a:rPr lang="en-US" sz="20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Кутузова</a:t>
            </a:r>
            <a:r>
              <a:rPr lang="en-US" sz="20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Е. М.</a:t>
            </a:r>
          </a:p>
          <a:p>
            <a:pPr algn="l">
              <a:lnSpc>
                <a:spcPts val="2879"/>
              </a:lnSpc>
            </a:pPr>
            <a:r>
              <a:rPr lang="en-US" sz="20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Березовский</a:t>
            </a:r>
            <a:r>
              <a:rPr lang="en-US" sz="20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В. А.</a:t>
            </a:r>
          </a:p>
          <a:p>
            <a:pPr algn="l">
              <a:lnSpc>
                <a:spcPts val="2879"/>
              </a:lnSpc>
            </a:pPr>
            <a:r>
              <a:rPr lang="en-US" sz="20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Зубкова</a:t>
            </a:r>
            <a:r>
              <a:rPr lang="en-US" sz="20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ru-RU" sz="20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Е</a:t>
            </a:r>
            <a:r>
              <a:rPr lang="en-US" sz="20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. В.</a:t>
            </a:r>
          </a:p>
          <a:p>
            <a:pPr algn="l">
              <a:lnSpc>
                <a:spcPts val="2879"/>
              </a:lnSpc>
            </a:pPr>
            <a:r>
              <a:rPr lang="en-US" sz="20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Захарова</a:t>
            </a:r>
            <a:r>
              <a:rPr lang="en-US" sz="20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С .А.</a:t>
            </a:r>
          </a:p>
          <a:p>
            <a:pPr algn="l">
              <a:lnSpc>
                <a:spcPts val="2879"/>
              </a:lnSpc>
            </a:pPr>
            <a:r>
              <a:rPr lang="ru-RU" sz="2000" smtClean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Окунева А</a:t>
            </a:r>
            <a:r>
              <a:rPr lang="en-US" sz="2000" smtClean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en-US" sz="20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2879"/>
              </a:lnSpc>
            </a:pPr>
            <a:r>
              <a:rPr lang="ru-RU" sz="20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Пантюхин С. Г.</a:t>
            </a:r>
            <a:endParaRPr lang="en-US" sz="20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2879"/>
              </a:lnSpc>
            </a:pPr>
            <a:r>
              <a:rPr lang="ru-RU" sz="20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Федотова  Д</a:t>
            </a:r>
            <a:r>
              <a:rPr lang="en-US" sz="20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r>
              <a:rPr lang="ru-RU" sz="20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В</a:t>
            </a:r>
            <a:endParaRPr lang="en-US" sz="20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2879"/>
              </a:lnSpc>
            </a:pPr>
            <a:r>
              <a:rPr lang="en-US" sz="20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Белка</a:t>
            </a:r>
            <a:r>
              <a:rPr lang="en-US" sz="20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Н.</a:t>
            </a:r>
            <a:r>
              <a:rPr lang="ru-RU" sz="20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В</a:t>
            </a:r>
            <a:endParaRPr lang="en-US" sz="20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2879"/>
              </a:lnSpc>
            </a:pPr>
            <a:endParaRPr lang="en-US" sz="20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2879"/>
              </a:lnSpc>
            </a:pPr>
            <a:r>
              <a:rPr lang="en-US" sz="20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Торопов</a:t>
            </a:r>
            <a:r>
              <a:rPr lang="en-US" sz="20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С.В</a:t>
            </a:r>
            <a:r>
              <a:rPr lang="en-US" sz="20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  <a:p>
            <a:pPr algn="l">
              <a:lnSpc>
                <a:spcPts val="2879"/>
              </a:lnSpc>
            </a:pPr>
            <a:r>
              <a:rPr lang="en-US" sz="20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Федорин</a:t>
            </a:r>
            <a:r>
              <a:rPr lang="en-US" sz="20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0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С.И</a:t>
            </a:r>
            <a:r>
              <a:rPr lang="en-US" sz="20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</a:p>
          <a:p>
            <a:pPr algn="l">
              <a:lnSpc>
                <a:spcPts val="2879"/>
              </a:lnSpc>
            </a:pPr>
            <a:r>
              <a:rPr lang="en-US" sz="20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Трушенкова</a:t>
            </a:r>
            <a:r>
              <a:rPr lang="en-US" sz="20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Е. Н.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370378" y="1981200"/>
            <a:ext cx="1545131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МЕСТО</a:t>
            </a:r>
            <a:endParaRPr lang="en-US" sz="27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0840669" y="2032517"/>
            <a:ext cx="1545131" cy="419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ТРЕНЕР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4815035" y="2134213"/>
            <a:ext cx="2601547" cy="2712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60"/>
              </a:lnSpc>
            </a:pPr>
            <a:r>
              <a:rPr lang="ru-RU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ЧИСЛО </a:t>
            </a:r>
            <a:r>
              <a:rPr lang="ru-RU" sz="18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СПОРТСМЕНОВ</a:t>
            </a:r>
          </a:p>
        </p:txBody>
      </p:sp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52400" y="-9657"/>
            <a:ext cx="18440400" cy="10296657"/>
          </a:xfrm>
          <a:custGeom>
            <a:avLst/>
            <a:gdLst/>
            <a:ahLst/>
            <a:cxnLst/>
            <a:rect l="l" t="t" r="r" b="b"/>
            <a:pathLst>
              <a:path w="18305172" h="12203448">
                <a:moveTo>
                  <a:pt x="0" y="0"/>
                </a:moveTo>
                <a:lnTo>
                  <a:pt x="18305172" y="0"/>
                </a:lnTo>
                <a:lnTo>
                  <a:pt x="18305172" y="12203448"/>
                </a:lnTo>
                <a:lnTo>
                  <a:pt x="0" y="122034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rcRect/>
            <a:stretch>
              <a:fillRect l="671" t="-7836" r="62" b="-10684"/>
            </a:stretch>
          </a:blipFill>
        </p:spPr>
        <p:txBody>
          <a:bodyPr/>
          <a:lstStyle/>
          <a:p>
            <a:endParaRPr lang="ru-RU" dirty="0"/>
          </a:p>
        </p:txBody>
      </p:sp>
      <p:grpSp>
        <p:nvGrpSpPr>
          <p:cNvPr id="3" name="Group 3"/>
          <p:cNvGrpSpPr/>
          <p:nvPr/>
        </p:nvGrpSpPr>
        <p:grpSpPr>
          <a:xfrm>
            <a:off x="-152400" y="-165413"/>
            <a:ext cx="18440399" cy="10608167"/>
            <a:chOff x="0" y="0"/>
            <a:chExt cx="4816593" cy="27236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723679"/>
            </a:xfrm>
            <a:custGeom>
              <a:avLst/>
              <a:gdLst/>
              <a:ahLst/>
              <a:cxnLst/>
              <a:rect l="l" t="t" r="r" b="b"/>
              <a:pathLst>
                <a:path w="4816592" h="2723679">
                  <a:moveTo>
                    <a:pt x="0" y="0"/>
                  </a:moveTo>
                  <a:lnTo>
                    <a:pt x="4816592" y="0"/>
                  </a:lnTo>
                  <a:lnTo>
                    <a:pt x="4816592" y="2723679"/>
                  </a:lnTo>
                  <a:lnTo>
                    <a:pt x="0" y="2723679"/>
                  </a:lnTo>
                  <a:close/>
                </a:path>
              </a:pathLst>
            </a:custGeom>
            <a:gradFill rotWithShape="1">
              <a:gsLst>
                <a:gs pos="0">
                  <a:srgbClr val="06574A">
                    <a:alpha val="95000"/>
                  </a:srgbClr>
                </a:gs>
                <a:gs pos="100000">
                  <a:srgbClr val="002060">
                    <a:alpha val="95000"/>
                  </a:srgbClr>
                </a:gs>
              </a:gsLst>
              <a:lin ang="5400000"/>
            </a:gradFill>
          </p:spPr>
        </p:sp>
        <p:sp>
          <p:nvSpPr>
            <p:cNvPr id="5" name="TextBox 5"/>
            <p:cNvSpPr txBox="1"/>
            <p:nvPr/>
          </p:nvSpPr>
          <p:spPr>
            <a:xfrm>
              <a:off x="0" y="0"/>
              <a:ext cx="4816593" cy="27236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9810857" y="2332423"/>
            <a:ext cx="4166886" cy="4114800"/>
          </a:xfrm>
          <a:custGeom>
            <a:avLst/>
            <a:gdLst/>
            <a:ahLst/>
            <a:cxnLst/>
            <a:rect l="l" t="t" r="r" b="b"/>
            <a:pathLst>
              <a:path w="4166886" h="4114800">
                <a:moveTo>
                  <a:pt x="0" y="0"/>
                </a:moveTo>
                <a:lnTo>
                  <a:pt x="4166886" y="0"/>
                </a:lnTo>
                <a:lnTo>
                  <a:pt x="41668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254563" y="1895163"/>
            <a:ext cx="12705321" cy="8470214"/>
          </a:xfrm>
          <a:custGeom>
            <a:avLst/>
            <a:gdLst/>
            <a:ahLst/>
            <a:cxnLst/>
            <a:rect l="l" t="t" r="r" b="b"/>
            <a:pathLst>
              <a:path w="12705321" h="8470214">
                <a:moveTo>
                  <a:pt x="0" y="0"/>
                </a:moveTo>
                <a:lnTo>
                  <a:pt x="12705321" y="0"/>
                </a:lnTo>
                <a:lnTo>
                  <a:pt x="12705321" y="8470214"/>
                </a:lnTo>
                <a:lnTo>
                  <a:pt x="0" y="84702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653148" y="2235211"/>
            <a:ext cx="2193849" cy="2188364"/>
          </a:xfrm>
          <a:custGeom>
            <a:avLst/>
            <a:gdLst/>
            <a:ahLst/>
            <a:cxnLst/>
            <a:rect l="l" t="t" r="r" b="b"/>
            <a:pathLst>
              <a:path w="4673403" h="4661719">
                <a:moveTo>
                  <a:pt x="0" y="0"/>
                </a:moveTo>
                <a:lnTo>
                  <a:pt x="4673402" y="0"/>
                </a:lnTo>
                <a:lnTo>
                  <a:pt x="4673402" y="4661719"/>
                </a:lnTo>
                <a:lnTo>
                  <a:pt x="0" y="466171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 dirty="0"/>
          </a:p>
        </p:txBody>
      </p:sp>
      <p:sp>
        <p:nvSpPr>
          <p:cNvPr id="9" name="Freeform 9"/>
          <p:cNvSpPr/>
          <p:nvPr/>
        </p:nvSpPr>
        <p:spPr>
          <a:xfrm>
            <a:off x="11853074" y="548471"/>
            <a:ext cx="2233024" cy="2188364"/>
          </a:xfrm>
          <a:custGeom>
            <a:avLst/>
            <a:gdLst/>
            <a:ahLst/>
            <a:cxnLst/>
            <a:rect l="l" t="t" r="r" b="b"/>
            <a:pathLst>
              <a:path w="2233024" h="2188364">
                <a:moveTo>
                  <a:pt x="0" y="0"/>
                </a:moveTo>
                <a:lnTo>
                  <a:pt x="2233024" y="0"/>
                </a:lnTo>
                <a:lnTo>
                  <a:pt x="2233024" y="2188364"/>
                </a:lnTo>
                <a:lnTo>
                  <a:pt x="0" y="21883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157953" y="2524257"/>
            <a:ext cx="4075502" cy="3206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019"/>
              </a:lnSpc>
            </a:pPr>
            <a:r>
              <a:rPr lang="en-US" sz="2084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1</a:t>
            </a:r>
            <a:r>
              <a:rPr lang="ru-RU" sz="2084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6</a:t>
            </a:r>
            <a:r>
              <a:rPr lang="en-US" sz="2084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183590" y="8009164"/>
            <a:ext cx="4410724" cy="1048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24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ОТ</a:t>
            </a:r>
            <a:r>
              <a:rPr lang="en-US" sz="24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КЛУБНЫХ</a:t>
            </a:r>
            <a:r>
              <a:rPr lang="en-US" sz="24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  <a:p>
            <a:pPr algn="l">
              <a:lnSpc>
                <a:spcPct val="150000"/>
              </a:lnSpc>
            </a:pPr>
            <a:r>
              <a:rPr lang="en-US" sz="24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ДО</a:t>
            </a:r>
            <a:r>
              <a:rPr lang="en-US" sz="24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ru-RU" sz="24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ВСЕРОССИЙСКИХ</a:t>
            </a:r>
            <a:endParaRPr lang="en-US" sz="24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2010959" y="1642653"/>
            <a:ext cx="8745394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В НИЖЕГОРОДСКОЙ ОБЛАСТИ ПРОШЛИ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010959" y="1028700"/>
            <a:ext cx="9166710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В 2024 ГОДУ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495894" y="3905250"/>
            <a:ext cx="3450580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931"/>
              </a:lnSpc>
            </a:pPr>
            <a:r>
              <a:rPr lang="en-US" sz="410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ТУРНИРОВ </a:t>
            </a:r>
          </a:p>
          <a:p>
            <a:pPr algn="just">
              <a:lnSpc>
                <a:spcPts val="4931"/>
              </a:lnSpc>
              <a:spcBef>
                <a:spcPct val="0"/>
              </a:spcBef>
            </a:pPr>
            <a:r>
              <a:rPr lang="en-US" sz="410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ПО КОНКУРУ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495894" y="5482599"/>
            <a:ext cx="848916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19"/>
              </a:lnSpc>
              <a:spcBef>
                <a:spcPct val="0"/>
              </a:spcBef>
            </a:pPr>
            <a:endParaRPr/>
          </a:p>
          <a:p>
            <a:pPr algn="ctr">
              <a:lnSpc>
                <a:spcPts val="4919"/>
              </a:lnSpc>
              <a:spcBef>
                <a:spcPct val="0"/>
              </a:spcBef>
            </a:pPr>
            <a:r>
              <a:rPr lang="en-US" sz="40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НА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010959" y="5218507"/>
            <a:ext cx="2182861" cy="3159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019"/>
              </a:lnSpc>
            </a:pPr>
            <a:r>
              <a:rPr lang="en-US" sz="20849" b="1" dirty="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6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495894" y="6927051"/>
            <a:ext cx="3941530" cy="6283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just">
              <a:lnSpc>
                <a:spcPts val="4931"/>
              </a:lnSpc>
              <a:spcBef>
                <a:spcPct val="0"/>
              </a:spcBef>
            </a:pPr>
            <a:r>
              <a:rPr lang="en-US" sz="4109" u="none" strike="noStrike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ПЛОЩАДКАХ</a:t>
            </a:r>
            <a:endParaRPr lang="en-US" sz="4109" u="none" strike="noStrike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6574A">
                <a:alpha val="100000"/>
              </a:srgbClr>
            </a:gs>
            <a:gs pos="100000">
              <a:srgbClr val="002060">
                <a:alpha val="100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685800" y="3087302"/>
            <a:ext cx="6934200" cy="5084084"/>
          </a:xfrm>
          <a:prstGeom prst="rect">
            <a:avLst/>
          </a:prstGeom>
        </p:spPr>
        <p:txBody>
          <a:bodyPr wrap="square" lIns="0" tIns="0" rIns="0" bIns="0" numCol="1" rtlCol="0" anchor="t">
            <a:spAutoFit/>
          </a:bodyPr>
          <a:lstStyle/>
          <a:p>
            <a:pPr marL="285750" indent="-285750" algn="l">
              <a:lnSpc>
                <a:spcPts val="5151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chemeClr val="bg1"/>
                </a:solidFill>
                <a:latin typeface="Helvetica Neue"/>
              </a:rPr>
              <a:t>НИЖЕГОРОДСКИЙ КОННЫЙ ПРАЗДНИК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chemeClr val="bg1"/>
                </a:solidFill>
                <a:effectLst/>
                <a:latin typeface="Helvetica Neue"/>
              </a:rPr>
              <a:t>ПЕРВЕНСТВО  </a:t>
            </a:r>
            <a:r>
              <a:rPr lang="ru-RU" b="1" i="0" dirty="0" err="1">
                <a:solidFill>
                  <a:schemeClr val="bg1"/>
                </a:solidFill>
                <a:effectLst/>
                <a:latin typeface="Helvetica Neue"/>
              </a:rPr>
              <a:t>ПФО</a:t>
            </a:r>
            <a:r>
              <a:rPr lang="ru-RU" b="1" i="0" dirty="0">
                <a:solidFill>
                  <a:schemeClr val="bg1"/>
                </a:solidFill>
                <a:effectLst/>
                <a:latin typeface="Helvetica Neue"/>
              </a:rPr>
              <a:t>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ru-RU" sz="1600" b="1" i="0" dirty="0">
                <a:solidFill>
                  <a:schemeClr val="bg1"/>
                </a:solidFill>
                <a:effectLst/>
                <a:latin typeface="Helvetica Neue"/>
              </a:rPr>
              <a:t>(КОНКУР НА ЛОШАДЯХ ДО 150СМ В ХОЛКЕ)</a:t>
            </a:r>
            <a:endParaRPr lang="ru-RU" sz="16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Ubuntu"/>
            </a:endParaRPr>
          </a:p>
          <a:p>
            <a:pPr marL="285750" indent="-285750" algn="l">
              <a:lnSpc>
                <a:spcPts val="5151"/>
              </a:lnSpc>
              <a:buFont typeface="Arial" panose="020B0604020202020204" pitchFamily="34" charset="0"/>
              <a:buChar char="•"/>
            </a:pPr>
            <a:r>
              <a:rPr lang="en-US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"/>
              </a:rPr>
              <a:t>ЭТАП</a:t>
            </a:r>
            <a:r>
              <a:rPr lang="en-US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"/>
              </a:rPr>
              <a:t>КУБКА</a:t>
            </a:r>
            <a:r>
              <a:rPr lang="en-US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"/>
              </a:rPr>
              <a:t>ПОБЕДЫ</a:t>
            </a:r>
            <a:r>
              <a:rPr lang="en-US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"/>
              </a:rPr>
              <a:t> </a:t>
            </a:r>
            <a:endParaRPr lang="ru-RU" b="1" dirty="0">
              <a:solidFill>
                <a:srgbClr val="FFFFF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Ubuntu"/>
            </a:endParaRPr>
          </a:p>
          <a:p>
            <a:pPr marL="285750" indent="-285750" algn="l">
              <a:lnSpc>
                <a:spcPts val="5151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"/>
              </a:rPr>
              <a:t>КУБОК ГУБЕРНАТОРА</a:t>
            </a:r>
          </a:p>
          <a:p>
            <a:pPr marL="285750" indent="-285750" algn="l">
              <a:lnSpc>
                <a:spcPts val="5151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"/>
              </a:rPr>
              <a:t>СЕРИЯ ТУРНИРОВ </a:t>
            </a:r>
            <a:r>
              <a:rPr lang="ru-RU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"/>
              </a:rPr>
              <a:t>ТРИКОЛЛОР</a:t>
            </a:r>
            <a:endParaRPr lang="en-US" b="1" dirty="0">
              <a:solidFill>
                <a:srgbClr val="FFFFF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Ubuntu"/>
            </a:endParaRPr>
          </a:p>
          <a:p>
            <a:pPr marL="285750" indent="-285750" algn="l">
              <a:lnSpc>
                <a:spcPts val="5151"/>
              </a:lnSpc>
              <a:buFont typeface="Arial" panose="020B0604020202020204" pitchFamily="34" charset="0"/>
              <a:buChar char="•"/>
            </a:pPr>
            <a:r>
              <a:rPr lang="en-US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"/>
              </a:rPr>
              <a:t>КУБОК</a:t>
            </a:r>
            <a:r>
              <a:rPr lang="en-US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"/>
              </a:rPr>
              <a:t> </a:t>
            </a:r>
            <a:r>
              <a:rPr lang="ru-RU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"/>
              </a:rPr>
              <a:t>НИЖЕГОРОДСКОЙ ОБЛАСТИ </a:t>
            </a:r>
          </a:p>
          <a:p>
            <a:pPr marL="285750" indent="-285750" algn="l">
              <a:lnSpc>
                <a:spcPts val="5151"/>
              </a:lnSpc>
              <a:buFont typeface="Arial" panose="020B0604020202020204" pitchFamily="34" charset="0"/>
              <a:buChar char="•"/>
            </a:pPr>
            <a:r>
              <a:rPr lang="en-US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"/>
              </a:rPr>
              <a:t>ЧЕМПИОНАТ</a:t>
            </a:r>
            <a:r>
              <a:rPr lang="en-US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"/>
              </a:rPr>
              <a:t> </a:t>
            </a:r>
            <a:r>
              <a:rPr lang="ru-RU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"/>
              </a:rPr>
              <a:t>НИЖЕГОРОДСКОЙ ОБЛАСТИ</a:t>
            </a:r>
          </a:p>
          <a:p>
            <a:pPr marL="285750" indent="-285750" algn="l">
              <a:lnSpc>
                <a:spcPts val="5151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"/>
              </a:rPr>
              <a:t>ПЕРВЕНСТВО НИЖЕГОРОДСКОЙ ОБЛАСТИ</a:t>
            </a:r>
            <a:endParaRPr lang="en-US" b="1" dirty="0">
              <a:solidFill>
                <a:srgbClr val="FFFFF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Ubuntu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143000" y="1092031"/>
            <a:ext cx="8899145" cy="12320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860"/>
              </a:lnSpc>
            </a:pPr>
            <a:r>
              <a:rPr lang="en-US" sz="4000" b="1" u="none" strike="noStrike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 Bold"/>
              </a:rPr>
              <a:t>ПРОВЕДЕННЫЕ</a:t>
            </a:r>
            <a:r>
              <a:rPr lang="en-US" sz="4000" b="1" u="none" strike="noStrike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 Bold"/>
              </a:rPr>
              <a:t> </a:t>
            </a:r>
            <a:r>
              <a:rPr lang="en-US" sz="4000" b="1" u="none" strike="noStrike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 Bold"/>
              </a:rPr>
              <a:t>СОРЕВНОВАНИЯ</a:t>
            </a:r>
            <a:r>
              <a:rPr lang="en-US" sz="4000" b="1" u="none" strike="noStrike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 Bold"/>
              </a:rPr>
              <a:t> </a:t>
            </a:r>
            <a:endParaRPr lang="ru-RU" sz="4000" b="1" u="none" strike="noStrike" dirty="0">
              <a:solidFill>
                <a:srgbClr val="FFFFF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Ubuntu Bold"/>
            </a:endParaRPr>
          </a:p>
          <a:p>
            <a:pPr algn="l">
              <a:lnSpc>
                <a:spcPts val="4860"/>
              </a:lnSpc>
            </a:pPr>
            <a:r>
              <a:rPr lang="en-US" sz="4000" b="1" u="none" strike="noStrike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 Bold"/>
              </a:rPr>
              <a:t>В 202</a:t>
            </a:r>
            <a:r>
              <a:rPr lang="ru-RU" sz="4000" b="1" u="none" strike="noStrike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 Bold"/>
              </a:rPr>
              <a:t>5</a:t>
            </a:r>
            <a:r>
              <a:rPr lang="en-US" sz="4000" b="1" u="none" strike="noStrike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 Bold"/>
              </a:rPr>
              <a:t> </a:t>
            </a:r>
            <a:r>
              <a:rPr lang="en-US" sz="4000" b="1" u="none" strike="noStrike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 Bold"/>
              </a:rPr>
              <a:t>ГОДУ</a:t>
            </a:r>
            <a:endParaRPr lang="en-US" sz="4000" b="1" u="none" strike="noStrike" dirty="0">
              <a:solidFill>
                <a:srgbClr val="FFFFF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Ubuntu Bold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B288A850-EDC1-4E1D-A7B8-312E61CE817C}"/>
              </a:ext>
            </a:extLst>
          </p:cNvPr>
          <p:cNvGrpSpPr>
            <a:grpSpLocks noChangeAspect="1"/>
          </p:cNvGrpSpPr>
          <p:nvPr/>
        </p:nvGrpSpPr>
        <p:grpSpPr>
          <a:xfrm>
            <a:off x="11596342" y="-38100"/>
            <a:ext cx="7404754" cy="10325100"/>
            <a:chOff x="0" y="0"/>
            <a:chExt cx="9836574" cy="13716000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xmlns="" id="{CC9A561F-A7C9-4CED-8BD2-F876FCDE7231}"/>
                </a:ext>
              </a:extLst>
            </p:cNvPr>
            <p:cNvSpPr/>
            <p:nvPr/>
          </p:nvSpPr>
          <p:spPr>
            <a:xfrm>
              <a:off x="0" y="0"/>
              <a:ext cx="9836531" cy="13716000"/>
            </a:xfrm>
            <a:custGeom>
              <a:avLst/>
              <a:gdLst/>
              <a:ahLst/>
              <a:cxnLst/>
              <a:rect l="l" t="t" r="r" b="b"/>
              <a:pathLst>
                <a:path w="9836531" h="13716000">
                  <a:moveTo>
                    <a:pt x="0" y="0"/>
                  </a:moveTo>
                  <a:lnTo>
                    <a:pt x="9836531" y="0"/>
                  </a:lnTo>
                  <a:lnTo>
                    <a:pt x="9836531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58065" t="278" r="-51096" b="-279"/>
              </a:stretch>
            </a:blipFill>
          </p:spPr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45D60AC-0BF5-4303-A7B6-F9A4AAAE59F7}"/>
              </a:ext>
            </a:extLst>
          </p:cNvPr>
          <p:cNvSpPr txBox="1"/>
          <p:nvPr/>
        </p:nvSpPr>
        <p:spPr>
          <a:xfrm>
            <a:off x="6248400" y="3068252"/>
            <a:ext cx="5105398" cy="4817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lnSpc>
                <a:spcPts val="5151"/>
              </a:lnSpc>
              <a:buFont typeface="Arial" panose="020B0604020202020204" pitchFamily="34" charset="0"/>
              <a:buChar char="•"/>
            </a:pPr>
            <a:r>
              <a:rPr lang="en-US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"/>
              </a:rPr>
              <a:t>КУБОК</a:t>
            </a:r>
            <a:r>
              <a:rPr lang="en-US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"/>
              </a:rPr>
              <a:t>КСК</a:t>
            </a:r>
            <a:r>
              <a:rPr lang="en-US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"/>
              </a:rPr>
              <a:t> «</a:t>
            </a:r>
            <a:r>
              <a:rPr lang="en-US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"/>
              </a:rPr>
              <a:t>КУРЦЕВО</a:t>
            </a:r>
            <a:r>
              <a:rPr lang="en-US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"/>
              </a:rPr>
              <a:t>»  </a:t>
            </a:r>
          </a:p>
          <a:p>
            <a:pPr marL="285750" indent="-28575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i="0" dirty="0">
                <a:solidFill>
                  <a:schemeClr val="bg1"/>
                </a:solidFill>
                <a:effectLst/>
                <a:latin typeface="Helvetica Neue"/>
              </a:rPr>
              <a:t>ТУРНИР ПАМЯТИ ЗАСЛУЖЕННОГО ТРЕНЕРА РОССИИ </a:t>
            </a:r>
            <a:r>
              <a:rPr lang="ru-RU" b="1" i="0" dirty="0" err="1">
                <a:solidFill>
                  <a:schemeClr val="bg1"/>
                </a:solidFill>
                <a:effectLst/>
                <a:latin typeface="Helvetica Neue"/>
              </a:rPr>
              <a:t>Е.В.АБРАМОВА</a:t>
            </a:r>
            <a:r>
              <a:rPr lang="ru-RU" b="1" i="0" dirty="0">
                <a:solidFill>
                  <a:schemeClr val="bg1"/>
                </a:solidFill>
                <a:effectLst/>
                <a:latin typeface="Helvetica Neue"/>
              </a:rPr>
              <a:t> </a:t>
            </a:r>
          </a:p>
          <a:p>
            <a:pPr marL="285750" indent="-285750" algn="l">
              <a:lnSpc>
                <a:spcPts val="5151"/>
              </a:lnSpc>
              <a:buFont typeface="Arial" panose="020B0604020202020204" pitchFamily="34" charset="0"/>
              <a:buChar char="•"/>
            </a:pPr>
            <a:r>
              <a:rPr lang="en-US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"/>
              </a:rPr>
              <a:t>ТУРНИР</a:t>
            </a:r>
            <a:r>
              <a:rPr lang="en-US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"/>
              </a:rPr>
              <a:t> «</a:t>
            </a:r>
            <a:r>
              <a:rPr lang="en-US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"/>
              </a:rPr>
              <a:t>ЗА</a:t>
            </a:r>
            <a:r>
              <a:rPr lang="en-US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"/>
              </a:rPr>
              <a:t>ПОБЕДУ</a:t>
            </a:r>
            <a:r>
              <a:rPr lang="en-US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"/>
              </a:rPr>
              <a:t>»</a:t>
            </a:r>
            <a:endParaRPr lang="ru-RU" b="1" dirty="0">
              <a:solidFill>
                <a:srgbClr val="FFFFF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Ubuntu"/>
            </a:endParaRPr>
          </a:p>
          <a:p>
            <a:pPr marL="285750" indent="-285750" algn="l">
              <a:lnSpc>
                <a:spcPts val="5151"/>
              </a:lnSpc>
              <a:buFont typeface="Arial" panose="020B0604020202020204" pitchFamily="34" charset="0"/>
              <a:buChar char="•"/>
            </a:pPr>
            <a:r>
              <a:rPr lang="ru-RU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"/>
              </a:rPr>
              <a:t>КУБОК ГЛАВЫ НИЖНЕГО НОВГОРОДА</a:t>
            </a:r>
            <a:endParaRPr lang="en-US" b="1" dirty="0">
              <a:solidFill>
                <a:srgbClr val="FFFFF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Ubuntu"/>
            </a:endParaRPr>
          </a:p>
          <a:p>
            <a:pPr marL="285750" indent="-285750" algn="l">
              <a:lnSpc>
                <a:spcPts val="5151"/>
              </a:lnSpc>
              <a:buFont typeface="Arial" panose="020B0604020202020204" pitchFamily="34" charset="0"/>
              <a:buChar char="•"/>
            </a:pPr>
            <a:r>
              <a:rPr lang="en-US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"/>
              </a:rPr>
              <a:t>КУБОК</a:t>
            </a:r>
            <a:r>
              <a:rPr lang="en-US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"/>
              </a:rPr>
              <a:t>КСК</a:t>
            </a:r>
            <a:r>
              <a:rPr lang="en-US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"/>
              </a:rPr>
              <a:t> «</a:t>
            </a:r>
            <a:r>
              <a:rPr lang="en-US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"/>
              </a:rPr>
              <a:t>ТРИ</a:t>
            </a:r>
            <a:r>
              <a:rPr lang="en-US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"/>
              </a:rPr>
              <a:t>ГРАЦИИ</a:t>
            </a:r>
            <a:r>
              <a:rPr lang="en-US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"/>
              </a:rPr>
              <a:t>» </a:t>
            </a:r>
            <a:r>
              <a:rPr lang="en-US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"/>
              </a:rPr>
              <a:t>ПО</a:t>
            </a:r>
            <a:r>
              <a:rPr lang="en-US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"/>
              </a:rPr>
              <a:t>КОНКУРУ</a:t>
            </a:r>
            <a:endParaRPr lang="en-US" b="1" dirty="0">
              <a:solidFill>
                <a:srgbClr val="FFFFF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Ubuntu"/>
            </a:endParaRPr>
          </a:p>
          <a:p>
            <a:pPr marL="285750" indent="-285750" algn="l">
              <a:lnSpc>
                <a:spcPts val="5151"/>
              </a:lnSpc>
              <a:buFont typeface="Arial" panose="020B0604020202020204" pitchFamily="34" charset="0"/>
              <a:buChar char="•"/>
            </a:pPr>
            <a:r>
              <a:rPr lang="en-US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"/>
              </a:rPr>
              <a:t>ЭТАП</a:t>
            </a:r>
            <a:r>
              <a:rPr lang="en-US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"/>
              </a:rPr>
              <a:t>МАКСИМА</a:t>
            </a:r>
            <a:r>
              <a:rPr lang="en-US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"/>
              </a:rPr>
              <a:t> </a:t>
            </a:r>
            <a:r>
              <a:rPr lang="en-US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Ubuntu"/>
              </a:rPr>
              <a:t>ПАРК</a:t>
            </a:r>
            <a:endParaRPr lang="en-US" b="1" dirty="0">
              <a:solidFill>
                <a:srgbClr val="FFFFF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Ubuntu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9">
            <a:extLst>
              <a:ext uri="{FF2B5EF4-FFF2-40B4-BE49-F238E27FC236}">
                <a16:creationId xmlns:a16="http://schemas.microsoft.com/office/drawing/2014/main" xmlns="" id="{BB044AAC-A03A-49FD-9DDB-993F85A405E6}"/>
              </a:ext>
            </a:extLst>
          </p:cNvPr>
          <p:cNvSpPr/>
          <p:nvPr/>
        </p:nvSpPr>
        <p:spPr>
          <a:xfrm>
            <a:off x="13182600" y="2955136"/>
            <a:ext cx="2233024" cy="2188364"/>
          </a:xfrm>
          <a:custGeom>
            <a:avLst/>
            <a:gdLst/>
            <a:ahLst/>
            <a:cxnLst/>
            <a:rect l="l" t="t" r="r" b="b"/>
            <a:pathLst>
              <a:path w="2233024" h="2188364">
                <a:moveTo>
                  <a:pt x="0" y="0"/>
                </a:moveTo>
                <a:lnTo>
                  <a:pt x="2233024" y="0"/>
                </a:lnTo>
                <a:lnTo>
                  <a:pt x="2233024" y="2188364"/>
                </a:lnTo>
                <a:lnTo>
                  <a:pt x="0" y="21883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xmlns="" id="{C64FBA90-ADD6-4BA1-830E-B74E2AE2D22C}"/>
              </a:ext>
            </a:extLst>
          </p:cNvPr>
          <p:cNvSpPr txBox="1"/>
          <p:nvPr/>
        </p:nvSpPr>
        <p:spPr>
          <a:xfrm>
            <a:off x="2209800" y="3619500"/>
            <a:ext cx="12526320" cy="3899416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 algn="l"/>
            <a:r>
              <a:rPr lang="en-US" sz="8800" b="1" dirty="0" err="1">
                <a:solidFill>
                  <a:srgbClr val="203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 Bold"/>
              </a:rPr>
              <a:t>РЕЗУЛЬТАТЫ</a:t>
            </a:r>
            <a:r>
              <a:rPr lang="en-US" sz="8800" b="1" dirty="0">
                <a:solidFill>
                  <a:srgbClr val="203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 Bold"/>
              </a:rPr>
              <a:t> </a:t>
            </a:r>
          </a:p>
          <a:p>
            <a:pPr algn="l"/>
            <a:r>
              <a:rPr lang="en-US" sz="8800" b="1" dirty="0" err="1">
                <a:solidFill>
                  <a:srgbClr val="203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 Bold"/>
              </a:rPr>
              <a:t>НИЖЕГОРОДСКОЙ</a:t>
            </a:r>
            <a:r>
              <a:rPr lang="en-US" sz="8800" b="1" dirty="0">
                <a:solidFill>
                  <a:srgbClr val="203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 Bold"/>
              </a:rPr>
              <a:t> </a:t>
            </a:r>
            <a:r>
              <a:rPr lang="en-US" sz="8800" b="1" dirty="0" err="1">
                <a:solidFill>
                  <a:srgbClr val="203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 Bold"/>
              </a:rPr>
              <a:t>ОБЛАСТИ</a:t>
            </a:r>
            <a:endParaRPr lang="en-US" sz="8800" b="1" dirty="0">
              <a:solidFill>
                <a:srgbClr val="20386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 Bold"/>
            </a:endParaRPr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xmlns="" id="{A0859A81-F3CC-477B-B3B3-10DC81E5C29C}"/>
              </a:ext>
            </a:extLst>
          </p:cNvPr>
          <p:cNvSpPr/>
          <p:nvPr/>
        </p:nvSpPr>
        <p:spPr>
          <a:xfrm>
            <a:off x="16459200" y="-1562100"/>
            <a:ext cx="4166886" cy="4114800"/>
          </a:xfrm>
          <a:custGeom>
            <a:avLst/>
            <a:gdLst/>
            <a:ahLst/>
            <a:cxnLst/>
            <a:rect l="l" t="t" r="r" b="b"/>
            <a:pathLst>
              <a:path w="4166886" h="4114800">
                <a:moveTo>
                  <a:pt x="0" y="0"/>
                </a:moveTo>
                <a:lnTo>
                  <a:pt x="4166886" y="0"/>
                </a:lnTo>
                <a:lnTo>
                  <a:pt x="41668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6574A">
                <a:alpha val="100000"/>
              </a:srgbClr>
            </a:gs>
            <a:gs pos="100000">
              <a:srgbClr val="002060">
                <a:alpha val="100000"/>
              </a:srgb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E91CF29-6CAF-41CE-9BD2-93DED48643AD}"/>
              </a:ext>
            </a:extLst>
          </p:cNvPr>
          <p:cNvSpPr txBox="1"/>
          <p:nvPr/>
        </p:nvSpPr>
        <p:spPr>
          <a:xfrm>
            <a:off x="8063993" y="1089975"/>
            <a:ext cx="388802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6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 разряд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D3AF69B-E056-4D7C-B0C2-BAE9AF623FE3}"/>
              </a:ext>
            </a:extLst>
          </p:cNvPr>
          <p:cNvSpPr txBox="1"/>
          <p:nvPr/>
        </p:nvSpPr>
        <p:spPr>
          <a:xfrm>
            <a:off x="2231952" y="874658"/>
            <a:ext cx="5400258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ПОЛЯКОВА</a:t>
            </a:r>
          </a:p>
          <a:p>
            <a:r>
              <a:rPr lang="ru-RU" sz="6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София</a:t>
            </a:r>
            <a:endParaRPr lang="ru-RU" sz="48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A5902FDA-6E40-45D7-ADEA-138F3495BD98}"/>
              </a:ext>
            </a:extLst>
          </p:cNvPr>
          <p:cNvCxnSpPr/>
          <p:nvPr/>
        </p:nvCxnSpPr>
        <p:spPr>
          <a:xfrm>
            <a:off x="7631990" y="873974"/>
            <a:ext cx="0" cy="1728012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FF7BCAF7-A780-4C92-AA0F-7D0B6ECEA453}"/>
              </a:ext>
            </a:extLst>
          </p:cNvPr>
          <p:cNvSpPr txBox="1"/>
          <p:nvPr/>
        </p:nvSpPr>
        <p:spPr>
          <a:xfrm>
            <a:off x="2231953" y="5791505"/>
            <a:ext cx="97200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 b="0" kern="3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sz="3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ВСЕРОССИЙСКИЕ </a:t>
            </a:r>
          </a:p>
          <a:p>
            <a:r>
              <a:rPr lang="ru-RU" sz="3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СОРЕВНОВАНИЯ:                 1 МЕСТО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E0D9474-70B7-4717-856D-3BE50BA802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00" t="16643" r="25890" b="7895"/>
          <a:stretch/>
        </p:blipFill>
        <p:spPr>
          <a:xfrm>
            <a:off x="29848204" y="2742166"/>
            <a:ext cx="5618685" cy="5744108"/>
          </a:xfrm>
          <a:prstGeom prst="roundRect">
            <a:avLst/>
          </a:prstGeom>
          <a:ln>
            <a:solidFill>
              <a:schemeClr val="bg1"/>
            </a:solidFill>
          </a:ln>
          <a:effectLst/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F4AABCAD-E54C-47B1-8751-CAC564E0A3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6" t="4049" r="26643" b="10030"/>
          <a:stretch/>
        </p:blipFill>
        <p:spPr>
          <a:xfrm>
            <a:off x="33299400" y="2751434"/>
            <a:ext cx="5618685" cy="5744108"/>
          </a:xfrm>
          <a:prstGeom prst="roundRect">
            <a:avLst/>
          </a:prstGeom>
          <a:ln>
            <a:solidFill>
              <a:schemeClr val="bg1"/>
            </a:solidFill>
          </a:ln>
          <a:effectLst/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992A98D-53B8-445C-9C77-096C73E6F4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31" t="34824" r="11297" b="21474"/>
          <a:stretch/>
        </p:blipFill>
        <p:spPr>
          <a:xfrm>
            <a:off x="11304015" y="2621092"/>
            <a:ext cx="5618685" cy="5744108"/>
          </a:xfrm>
          <a:prstGeom prst="roundRect">
            <a:avLst/>
          </a:prstGeom>
          <a:ln>
            <a:solidFill>
              <a:schemeClr val="bg1"/>
            </a:solidFill>
          </a:ln>
          <a:effectLst/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1ADFCCF8-0E1C-4E8F-859E-9120A6BA9890}"/>
              </a:ext>
            </a:extLst>
          </p:cNvPr>
          <p:cNvSpPr txBox="1"/>
          <p:nvPr/>
        </p:nvSpPr>
        <p:spPr>
          <a:xfrm>
            <a:off x="2231953" y="3415488"/>
            <a:ext cx="97200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 b="0" kern="3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sz="3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ПЕРВЕНСТВО РОССИИ</a:t>
            </a:r>
          </a:p>
          <a:p>
            <a:r>
              <a:rPr lang="ru-RU" sz="3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ВСАДНИКИ НА ПОНИ:        1 МЕСТО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725B028A-4738-490F-AEFC-C66B69F674A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1" r="15706" b="9705"/>
          <a:stretch/>
        </p:blipFill>
        <p:spPr>
          <a:xfrm>
            <a:off x="33736884" y="2751434"/>
            <a:ext cx="5618685" cy="5744108"/>
          </a:xfrm>
          <a:prstGeom prst="roundRect">
            <a:avLst/>
          </a:prstGeom>
          <a:ln>
            <a:solidFill>
              <a:schemeClr val="bg1"/>
            </a:solidFill>
          </a:ln>
          <a:effectLst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50FB1D55-4448-4245-928E-6F699719632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0" t="21300" r="19370" b="34238"/>
          <a:stretch/>
        </p:blipFill>
        <p:spPr>
          <a:xfrm>
            <a:off x="17335536" y="2601409"/>
            <a:ext cx="5618685" cy="5744108"/>
          </a:xfrm>
          <a:prstGeom prst="roundRect">
            <a:avLst/>
          </a:prstGeom>
          <a:ln>
            <a:solidFill>
              <a:schemeClr val="bg1"/>
            </a:solidFill>
          </a:ln>
          <a:effectLst/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3AE42D66-36AE-4DE5-B998-402513D8CA8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8" t="1450" r="20694" b="46562"/>
          <a:stretch/>
        </p:blipFill>
        <p:spPr>
          <a:xfrm>
            <a:off x="23391705" y="2606462"/>
            <a:ext cx="5618685" cy="5744108"/>
          </a:xfrm>
          <a:prstGeom prst="roundRect">
            <a:avLst/>
          </a:prstGeom>
          <a:ln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771265420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6574A">
                <a:alpha val="100000"/>
              </a:srgbClr>
            </a:gs>
            <a:gs pos="100000">
              <a:srgbClr val="002060">
                <a:alpha val="100000"/>
              </a:srgb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E91CF29-6CAF-41CE-9BD2-93DED48643AD}"/>
              </a:ext>
            </a:extLst>
          </p:cNvPr>
          <p:cNvSpPr txBox="1"/>
          <p:nvPr/>
        </p:nvSpPr>
        <p:spPr>
          <a:xfrm>
            <a:off x="8063993" y="1089975"/>
            <a:ext cx="604539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6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 Юн разряд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D3AF69B-E056-4D7C-B0C2-BAE9AF623FE3}"/>
              </a:ext>
            </a:extLst>
          </p:cNvPr>
          <p:cNvSpPr txBox="1"/>
          <p:nvPr/>
        </p:nvSpPr>
        <p:spPr>
          <a:xfrm>
            <a:off x="2231952" y="874658"/>
            <a:ext cx="5400258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600" b="1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БАННКОВА</a:t>
            </a:r>
            <a:endParaRPr lang="ru-RU" sz="66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ru-RU" sz="6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Вероника</a:t>
            </a:r>
            <a:endParaRPr lang="ru-RU" sz="48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A5902FDA-6E40-45D7-ADEA-138F3495BD98}"/>
              </a:ext>
            </a:extLst>
          </p:cNvPr>
          <p:cNvCxnSpPr/>
          <p:nvPr/>
        </p:nvCxnSpPr>
        <p:spPr>
          <a:xfrm>
            <a:off x="7631990" y="873974"/>
            <a:ext cx="0" cy="1728012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FF7BCAF7-A780-4C92-AA0F-7D0B6ECEA453}"/>
              </a:ext>
            </a:extLst>
          </p:cNvPr>
          <p:cNvSpPr txBox="1"/>
          <p:nvPr/>
        </p:nvSpPr>
        <p:spPr>
          <a:xfrm>
            <a:off x="2304197" y="4152900"/>
            <a:ext cx="8570459" cy="3327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 b="0" kern="3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ru-RU" sz="3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ВОШЛА В </a:t>
            </a:r>
            <a:r>
              <a:rPr lang="ru-RU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10-КУ ЛУЧШИХ </a:t>
            </a:r>
            <a:r>
              <a:rPr lang="ru-RU" sz="3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ВСАДНИКОВ ИЗ 68 ПАР УЧАСТНИКОВ </a:t>
            </a:r>
            <a:r>
              <a:rPr lang="ru-RU" sz="36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ПЕРВЕНСТВА РОССИ </a:t>
            </a:r>
            <a:r>
              <a:rPr lang="ru-RU" sz="3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СРЕДИ ВСАДНИКОВ НА ПОНИ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E0D9474-70B7-4717-856D-3BE50BA802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00" t="16643" r="25890" b="7895"/>
          <a:stretch/>
        </p:blipFill>
        <p:spPr>
          <a:xfrm>
            <a:off x="29456162" y="2675992"/>
            <a:ext cx="5618685" cy="5744108"/>
          </a:xfrm>
          <a:prstGeom prst="roundRect">
            <a:avLst/>
          </a:prstGeom>
          <a:ln>
            <a:solidFill>
              <a:schemeClr val="bg1"/>
            </a:solidFill>
          </a:ln>
          <a:effectLst/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F4AABCAD-E54C-47B1-8751-CAC564E0A3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6" t="4049" r="26643" b="10030"/>
          <a:stretch/>
        </p:blipFill>
        <p:spPr>
          <a:xfrm>
            <a:off x="29441842" y="2534478"/>
            <a:ext cx="5618685" cy="5744108"/>
          </a:xfrm>
          <a:prstGeom prst="roundRect">
            <a:avLst/>
          </a:prstGeom>
          <a:ln>
            <a:solidFill>
              <a:schemeClr val="bg1"/>
            </a:solidFill>
          </a:ln>
          <a:effectLst/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992A98D-53B8-445C-9C77-096C73E6F4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31" t="34824" r="11297" b="21474"/>
          <a:stretch/>
        </p:blipFill>
        <p:spPr>
          <a:xfrm>
            <a:off x="11300047" y="10706100"/>
            <a:ext cx="5618685" cy="5744108"/>
          </a:xfrm>
          <a:prstGeom prst="roundRect">
            <a:avLst/>
          </a:prstGeom>
          <a:ln>
            <a:solidFill>
              <a:schemeClr val="bg1"/>
            </a:solidFill>
          </a:ln>
          <a:effectLst/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725B028A-4738-490F-AEFC-C66B69F674A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1" r="15706" b="9705"/>
          <a:stretch/>
        </p:blipFill>
        <p:spPr>
          <a:xfrm>
            <a:off x="29448141" y="2649924"/>
            <a:ext cx="5618685" cy="5744108"/>
          </a:xfrm>
          <a:prstGeom prst="roundRect">
            <a:avLst/>
          </a:prstGeom>
          <a:ln>
            <a:solidFill>
              <a:schemeClr val="bg1"/>
            </a:solidFill>
          </a:ln>
          <a:effectLst/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8B7E0478-70FE-453C-BEC9-FA60E2CE658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0" t="21300" r="19370" b="34238"/>
          <a:stretch/>
        </p:blipFill>
        <p:spPr>
          <a:xfrm>
            <a:off x="11297715" y="2601986"/>
            <a:ext cx="5618685" cy="5744108"/>
          </a:xfrm>
          <a:prstGeom prst="roundRect">
            <a:avLst/>
          </a:prstGeom>
          <a:ln>
            <a:solidFill>
              <a:schemeClr val="bg1"/>
            </a:solidFill>
          </a:ln>
          <a:effectLst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67DE73CB-05CB-4E44-8A5C-077532487EF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8" t="1450" r="20694" b="46562"/>
          <a:stretch/>
        </p:blipFill>
        <p:spPr>
          <a:xfrm>
            <a:off x="17358355" y="2560546"/>
            <a:ext cx="5618685" cy="5744108"/>
          </a:xfrm>
          <a:prstGeom prst="roundRect">
            <a:avLst/>
          </a:prstGeom>
          <a:ln>
            <a:solidFill>
              <a:schemeClr val="bg1"/>
            </a:solidFill>
          </a:ln>
          <a:effectLst/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B288C2AD-C311-4695-BCF4-0470EC6B43F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73" t="15242" r="30650" b="25152"/>
          <a:stretch/>
        </p:blipFill>
        <p:spPr>
          <a:xfrm>
            <a:off x="23380004" y="2675992"/>
            <a:ext cx="5618685" cy="5744108"/>
          </a:xfrm>
          <a:prstGeom prst="roundRect">
            <a:avLst/>
          </a:prstGeom>
          <a:ln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1180624072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6574A">
                <a:alpha val="100000"/>
              </a:srgbClr>
            </a:gs>
            <a:gs pos="100000">
              <a:srgbClr val="002060">
                <a:alpha val="100000"/>
              </a:srgb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E91CF29-6CAF-41CE-9BD2-93DED48643AD}"/>
              </a:ext>
            </a:extLst>
          </p:cNvPr>
          <p:cNvSpPr txBox="1"/>
          <p:nvPr/>
        </p:nvSpPr>
        <p:spPr>
          <a:xfrm>
            <a:off x="9144000" y="947011"/>
            <a:ext cx="604539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6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 Юн разряд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D3AF69B-E056-4D7C-B0C2-BAE9AF623FE3}"/>
              </a:ext>
            </a:extLst>
          </p:cNvPr>
          <p:cNvSpPr txBox="1"/>
          <p:nvPr/>
        </p:nvSpPr>
        <p:spPr>
          <a:xfrm>
            <a:off x="2231951" y="874658"/>
            <a:ext cx="5997649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600" b="1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КАРАСЬКОВА</a:t>
            </a:r>
            <a:endParaRPr lang="ru-RU" sz="66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ru-RU" sz="6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Диана</a:t>
            </a:r>
            <a:endParaRPr lang="ru-RU" sz="48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A5902FDA-6E40-45D7-ADEA-138F3495BD98}"/>
              </a:ext>
            </a:extLst>
          </p:cNvPr>
          <p:cNvCxnSpPr/>
          <p:nvPr/>
        </p:nvCxnSpPr>
        <p:spPr>
          <a:xfrm>
            <a:off x="8686800" y="921912"/>
            <a:ext cx="0" cy="1728012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E0D9474-70B7-4717-856D-3BE50BA802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00" t="16643" r="25890" b="7895"/>
          <a:stretch/>
        </p:blipFill>
        <p:spPr>
          <a:xfrm>
            <a:off x="20590756" y="2599981"/>
            <a:ext cx="5618685" cy="5744108"/>
          </a:xfrm>
          <a:prstGeom prst="roundRect">
            <a:avLst/>
          </a:prstGeom>
          <a:ln>
            <a:solidFill>
              <a:schemeClr val="bg1"/>
            </a:solidFill>
          </a:ln>
          <a:effectLst/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F4AABCAD-E54C-47B1-8751-CAC564E0A3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6" t="4049" r="26643" b="10030"/>
          <a:stretch/>
        </p:blipFill>
        <p:spPr>
          <a:xfrm>
            <a:off x="23400099" y="2639416"/>
            <a:ext cx="5618685" cy="5744108"/>
          </a:xfrm>
          <a:prstGeom prst="roundRect">
            <a:avLst/>
          </a:prstGeom>
          <a:ln>
            <a:solidFill>
              <a:schemeClr val="bg1"/>
            </a:solidFill>
          </a:ln>
          <a:effectLst/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992A98D-53B8-445C-9C77-096C73E6F4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31" t="34824" r="11297" b="21474"/>
          <a:stretch/>
        </p:blipFill>
        <p:spPr>
          <a:xfrm>
            <a:off x="11086691" y="11544300"/>
            <a:ext cx="5618685" cy="5744108"/>
          </a:xfrm>
          <a:prstGeom prst="roundRect">
            <a:avLst/>
          </a:prstGeom>
          <a:ln>
            <a:solidFill>
              <a:schemeClr val="bg1"/>
            </a:solidFill>
          </a:ln>
          <a:effectLst/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725B028A-4738-490F-AEFC-C66B69F674A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1" r="15706" b="9705"/>
          <a:stretch/>
        </p:blipFill>
        <p:spPr>
          <a:xfrm>
            <a:off x="29448141" y="2649924"/>
            <a:ext cx="5618685" cy="5744108"/>
          </a:xfrm>
          <a:prstGeom prst="roundRect">
            <a:avLst/>
          </a:prstGeom>
          <a:ln>
            <a:solidFill>
              <a:schemeClr val="bg1"/>
            </a:solidFill>
          </a:ln>
          <a:effectLst/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8B7E0478-70FE-453C-BEC9-FA60E2CE658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0" t="21300" r="19370" b="34238"/>
          <a:stretch/>
        </p:blipFill>
        <p:spPr>
          <a:xfrm>
            <a:off x="11086690" y="11542295"/>
            <a:ext cx="5618685" cy="5744108"/>
          </a:xfrm>
          <a:prstGeom prst="roundRect">
            <a:avLst/>
          </a:prstGeom>
          <a:ln>
            <a:solidFill>
              <a:schemeClr val="bg1"/>
            </a:solidFill>
          </a:ln>
          <a:effectLst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67DE73CB-05CB-4E44-8A5C-077532487EF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8" t="1450" r="20694" b="46562"/>
          <a:stretch/>
        </p:blipFill>
        <p:spPr>
          <a:xfrm>
            <a:off x="11297715" y="2599981"/>
            <a:ext cx="5618685" cy="5744108"/>
          </a:xfrm>
          <a:prstGeom prst="roundRect">
            <a:avLst/>
          </a:prstGeom>
          <a:ln>
            <a:solidFill>
              <a:schemeClr val="bg1"/>
            </a:solidFill>
          </a:ln>
          <a:effectLst/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66948B08-25B2-4172-A0AF-7E630765B1D4}"/>
              </a:ext>
            </a:extLst>
          </p:cNvPr>
          <p:cNvSpPr txBox="1"/>
          <p:nvPr/>
        </p:nvSpPr>
        <p:spPr>
          <a:xfrm>
            <a:off x="2167132" y="4991100"/>
            <a:ext cx="97200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 b="0" kern="3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sz="3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ВСЕРОССИЙСКИЕ</a:t>
            </a:r>
          </a:p>
          <a:p>
            <a:r>
              <a:rPr lang="ru-RU" sz="3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ТУРНИРЫ:                               1 МЕСТО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6FFEA35A-92F6-4F2B-9286-61ED9EE32DF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73" t="15242" r="30650" b="25152"/>
          <a:stretch/>
        </p:blipFill>
        <p:spPr>
          <a:xfrm>
            <a:off x="17360183" y="2649924"/>
            <a:ext cx="5618685" cy="5744108"/>
          </a:xfrm>
          <a:prstGeom prst="roundRect">
            <a:avLst/>
          </a:prstGeom>
          <a:ln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3678932887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6574A">
                <a:alpha val="100000"/>
              </a:srgbClr>
            </a:gs>
            <a:gs pos="100000">
              <a:srgbClr val="002060">
                <a:alpha val="100000"/>
              </a:srgb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DE91CF29-6CAF-41CE-9BD2-93DED48643AD}"/>
              </a:ext>
            </a:extLst>
          </p:cNvPr>
          <p:cNvSpPr txBox="1"/>
          <p:nvPr/>
        </p:nvSpPr>
        <p:spPr>
          <a:xfrm>
            <a:off x="9144000" y="947011"/>
            <a:ext cx="604539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6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 разряд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D3AF69B-E056-4D7C-B0C2-BAE9AF623FE3}"/>
              </a:ext>
            </a:extLst>
          </p:cNvPr>
          <p:cNvSpPr txBox="1"/>
          <p:nvPr/>
        </p:nvSpPr>
        <p:spPr>
          <a:xfrm>
            <a:off x="2231951" y="874658"/>
            <a:ext cx="5997649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ПЯТКИНА Алина</a:t>
            </a:r>
            <a:endParaRPr lang="ru-RU" sz="48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A5902FDA-6E40-45D7-ADEA-138F3495BD98}"/>
              </a:ext>
            </a:extLst>
          </p:cNvPr>
          <p:cNvCxnSpPr/>
          <p:nvPr/>
        </p:nvCxnSpPr>
        <p:spPr>
          <a:xfrm>
            <a:off x="8686800" y="921912"/>
            <a:ext cx="0" cy="1728012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E0D9474-70B7-4717-856D-3BE50BA802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00" t="16643" r="25890" b="7895"/>
          <a:stretch/>
        </p:blipFill>
        <p:spPr>
          <a:xfrm>
            <a:off x="17360183" y="2675992"/>
            <a:ext cx="5618685" cy="5744108"/>
          </a:xfrm>
          <a:prstGeom prst="roundRect">
            <a:avLst/>
          </a:prstGeom>
          <a:ln>
            <a:solidFill>
              <a:schemeClr val="bg1"/>
            </a:solidFill>
          </a:ln>
          <a:effectLst/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F4AABCAD-E54C-47B1-8751-CAC564E0A3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6" t="4049" r="26643" b="10030"/>
          <a:stretch/>
        </p:blipFill>
        <p:spPr>
          <a:xfrm>
            <a:off x="23400099" y="2639416"/>
            <a:ext cx="5618685" cy="5744108"/>
          </a:xfrm>
          <a:prstGeom prst="roundRect">
            <a:avLst/>
          </a:prstGeom>
          <a:ln>
            <a:solidFill>
              <a:schemeClr val="bg1"/>
            </a:solidFill>
          </a:ln>
          <a:effectLst/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992A98D-53B8-445C-9C77-096C73E6F4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31" t="34824" r="11297" b="21474"/>
          <a:stretch/>
        </p:blipFill>
        <p:spPr>
          <a:xfrm>
            <a:off x="11086691" y="11544300"/>
            <a:ext cx="5618685" cy="5744108"/>
          </a:xfrm>
          <a:prstGeom prst="roundRect">
            <a:avLst/>
          </a:prstGeom>
          <a:ln>
            <a:solidFill>
              <a:schemeClr val="bg1"/>
            </a:solidFill>
          </a:ln>
          <a:effectLst/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725B028A-4738-490F-AEFC-C66B69F674A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1" r="15706" b="9705"/>
          <a:stretch/>
        </p:blipFill>
        <p:spPr>
          <a:xfrm>
            <a:off x="29448141" y="2649924"/>
            <a:ext cx="5618685" cy="5744108"/>
          </a:xfrm>
          <a:prstGeom prst="roundRect">
            <a:avLst/>
          </a:prstGeom>
          <a:ln>
            <a:solidFill>
              <a:schemeClr val="bg1"/>
            </a:solidFill>
          </a:ln>
          <a:effectLst/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8B7E0478-70FE-453C-BEC9-FA60E2CE658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0" t="21300" r="19370" b="34238"/>
          <a:stretch/>
        </p:blipFill>
        <p:spPr>
          <a:xfrm>
            <a:off x="11086690" y="11542295"/>
            <a:ext cx="5618685" cy="5744108"/>
          </a:xfrm>
          <a:prstGeom prst="roundRect">
            <a:avLst/>
          </a:prstGeom>
          <a:ln>
            <a:solidFill>
              <a:schemeClr val="bg1"/>
            </a:solidFill>
          </a:ln>
          <a:effectLst/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67DE73CB-05CB-4E44-8A5C-077532487EF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8" t="1450" r="20694" b="46562"/>
          <a:stretch/>
        </p:blipFill>
        <p:spPr>
          <a:xfrm>
            <a:off x="11086689" y="11556332"/>
            <a:ext cx="5618685" cy="5744108"/>
          </a:xfrm>
          <a:prstGeom prst="roundRect">
            <a:avLst/>
          </a:prstGeom>
          <a:ln>
            <a:solidFill>
              <a:schemeClr val="bg1"/>
            </a:solidFill>
          </a:ln>
          <a:effectLst/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66948B08-25B2-4172-A0AF-7E630765B1D4}"/>
              </a:ext>
            </a:extLst>
          </p:cNvPr>
          <p:cNvSpPr txBox="1"/>
          <p:nvPr/>
        </p:nvSpPr>
        <p:spPr>
          <a:xfrm>
            <a:off x="2167132" y="4991100"/>
            <a:ext cx="97200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 b="0" kern="3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sz="3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МЕЖРЕГИОНАЛЬНЫЕ</a:t>
            </a:r>
          </a:p>
          <a:p>
            <a:r>
              <a:rPr lang="ru-RU" sz="3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ТУРНИРЫ:                               1 МЕСТО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6FFEA35A-92F6-4F2B-9286-61ED9EE32DF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73" t="15242" r="30650" b="25152"/>
          <a:stretch/>
        </p:blipFill>
        <p:spPr>
          <a:xfrm>
            <a:off x="11297715" y="2661474"/>
            <a:ext cx="5618685" cy="5744108"/>
          </a:xfrm>
          <a:prstGeom prst="roundRect">
            <a:avLst/>
          </a:prstGeom>
          <a:ln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4029691206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6574A">
                <a:alpha val="100000"/>
              </a:srgbClr>
            </a:gs>
            <a:gs pos="100000">
              <a:srgbClr val="002060">
                <a:alpha val="100000"/>
              </a:srgb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05528FD-FC43-4386-87B3-B0C299F8A83A}"/>
              </a:ext>
            </a:extLst>
          </p:cNvPr>
          <p:cNvSpPr txBox="1"/>
          <p:nvPr/>
        </p:nvSpPr>
        <p:spPr>
          <a:xfrm>
            <a:off x="8063993" y="1089975"/>
            <a:ext cx="388802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6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МС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EED4DC03-C256-4708-BCBD-249FF00BF23C}"/>
              </a:ext>
            </a:extLst>
          </p:cNvPr>
          <p:cNvSpPr txBox="1"/>
          <p:nvPr/>
        </p:nvSpPr>
        <p:spPr>
          <a:xfrm>
            <a:off x="2231952" y="874658"/>
            <a:ext cx="5400258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БАЙКОВА</a:t>
            </a:r>
            <a:r>
              <a:rPr lang="ru-RU" sz="48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СЕРАФИМА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C4C988DC-1B28-411F-8CE3-95AAC6D80945}"/>
              </a:ext>
            </a:extLst>
          </p:cNvPr>
          <p:cNvCxnSpPr/>
          <p:nvPr/>
        </p:nvCxnSpPr>
        <p:spPr>
          <a:xfrm>
            <a:off x="7631990" y="873974"/>
            <a:ext cx="0" cy="1728012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8E94F987-DD3C-4569-8877-63828E95A700}"/>
              </a:ext>
            </a:extLst>
          </p:cNvPr>
          <p:cNvSpPr txBox="1"/>
          <p:nvPr/>
        </p:nvSpPr>
        <p:spPr>
          <a:xfrm>
            <a:off x="2205448" y="3421921"/>
            <a:ext cx="90718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 b="0" kern="3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sz="3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ПЕРВЕНСТВО РОССИИ</a:t>
            </a:r>
          </a:p>
          <a:p>
            <a:r>
              <a:rPr lang="ru-RU" sz="3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КОМАНДНЫЙ ЗАЧЕТ:                    2 МЕСТО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E1343EF1-4529-4EB5-B27C-3F722B13E565}"/>
              </a:ext>
            </a:extLst>
          </p:cNvPr>
          <p:cNvSpPr txBox="1"/>
          <p:nvPr/>
        </p:nvSpPr>
        <p:spPr>
          <a:xfrm>
            <a:off x="2190019" y="4681857"/>
            <a:ext cx="90718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 b="0" kern="3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sz="3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СПАРТАКИАДА</a:t>
            </a:r>
          </a:p>
          <a:p>
            <a:r>
              <a:rPr lang="ru-RU" sz="3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ЮНИОРЫ:                                        2 МЕСТО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8C7F250C-5F7E-4273-BA28-9A6CC4EC040B}"/>
              </a:ext>
            </a:extLst>
          </p:cNvPr>
          <p:cNvSpPr txBox="1"/>
          <p:nvPr/>
        </p:nvSpPr>
        <p:spPr>
          <a:xfrm>
            <a:off x="2187220" y="5971558"/>
            <a:ext cx="842610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 b="0" kern="3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sz="3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КУБОК РЕГИОНОВ:                        1 МЕСТО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4C98609A-D64E-4DA8-B659-7537D6833C52}"/>
              </a:ext>
            </a:extLst>
          </p:cNvPr>
          <p:cNvSpPr txBox="1"/>
          <p:nvPr/>
        </p:nvSpPr>
        <p:spPr>
          <a:xfrm>
            <a:off x="2187220" y="8040869"/>
            <a:ext cx="96237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 b="0" kern="3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sz="3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ВСЕРОССИЙСКИЕ / </a:t>
            </a:r>
          </a:p>
          <a:p>
            <a:r>
              <a:rPr lang="ru-RU" sz="3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МЕЖРЕГИОНАЛЬНЫЕ:                  ПРИЗОВЫЕ МЕСТА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929E21D-30B2-4CAE-99C9-DCA78B123893}"/>
              </a:ext>
            </a:extLst>
          </p:cNvPr>
          <p:cNvSpPr txBox="1"/>
          <p:nvPr/>
        </p:nvSpPr>
        <p:spPr>
          <a:xfrm>
            <a:off x="2157403" y="7006213"/>
            <a:ext cx="89614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 b="0" kern="3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sz="3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КУБОК СОДРУЖЕСТВА:                 1 МЕСТО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0FB0F477-F930-42A1-ADE5-9F74300A018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00" t="16643" r="25890" b="7895"/>
          <a:stretch/>
        </p:blipFill>
        <p:spPr>
          <a:xfrm>
            <a:off x="11333835" y="2675992"/>
            <a:ext cx="5618685" cy="5744108"/>
          </a:xfrm>
          <a:prstGeom prst="roundRect">
            <a:avLst/>
          </a:prstGeom>
          <a:ln>
            <a:solidFill>
              <a:schemeClr val="bg1"/>
            </a:solidFill>
          </a:ln>
          <a:effectLst/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1D5919D8-3535-4942-A82B-E8676D4A89E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6" t="4049" r="26643" b="10030"/>
          <a:stretch/>
        </p:blipFill>
        <p:spPr>
          <a:xfrm>
            <a:off x="17383338" y="2675992"/>
            <a:ext cx="5618685" cy="5744108"/>
          </a:xfrm>
          <a:prstGeom prst="roundRect">
            <a:avLst/>
          </a:prstGeom>
          <a:ln>
            <a:solidFill>
              <a:schemeClr val="bg1"/>
            </a:solidFill>
          </a:ln>
          <a:effectLst/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536510F8-F0AA-4EB5-88F0-3F52CB20A48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31" t="34824" r="11297" b="21474"/>
          <a:stretch/>
        </p:blipFill>
        <p:spPr>
          <a:xfrm>
            <a:off x="11333835" y="12027376"/>
            <a:ext cx="5618685" cy="5744108"/>
          </a:xfrm>
          <a:prstGeom prst="roundRect">
            <a:avLst/>
          </a:prstGeom>
          <a:ln>
            <a:solidFill>
              <a:schemeClr val="bg1"/>
            </a:solidFill>
          </a:ln>
          <a:effectLst/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E9981A4A-B344-4CFE-8FBC-B844BFF0E37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1" r="15706" b="9705"/>
          <a:stretch/>
        </p:blipFill>
        <p:spPr>
          <a:xfrm>
            <a:off x="24395571" y="2601986"/>
            <a:ext cx="5618685" cy="5744108"/>
          </a:xfrm>
          <a:prstGeom prst="roundRect">
            <a:avLst/>
          </a:prstGeom>
          <a:ln>
            <a:solidFill>
              <a:schemeClr val="bg1"/>
            </a:solidFill>
          </a:ln>
          <a:effectLst/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43A1ED1C-B7EE-4C5A-9F22-836020959FE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0" t="21300" r="19370" b="34238"/>
          <a:stretch/>
        </p:blipFill>
        <p:spPr>
          <a:xfrm>
            <a:off x="11345867" y="12027376"/>
            <a:ext cx="5618685" cy="5744108"/>
          </a:xfrm>
          <a:prstGeom prst="roundRect">
            <a:avLst/>
          </a:prstGeom>
          <a:ln>
            <a:solidFill>
              <a:schemeClr val="bg1"/>
            </a:solidFill>
          </a:ln>
          <a:effectLst/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C1FD4863-1CE6-4088-BC75-130C2D511CFA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73" t="15242" r="30650" b="25152"/>
          <a:stretch/>
        </p:blipFill>
        <p:spPr>
          <a:xfrm>
            <a:off x="11297715" y="12023385"/>
            <a:ext cx="5618685" cy="5744108"/>
          </a:xfrm>
          <a:prstGeom prst="roundRect">
            <a:avLst/>
          </a:prstGeom>
          <a:ln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99691612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6574A">
                <a:alpha val="100000"/>
              </a:srgbClr>
            </a:gs>
            <a:gs pos="100000">
              <a:srgbClr val="002060">
                <a:alpha val="100000"/>
              </a:srgbClr>
            </a:gs>
          </a:gsLst>
          <a:path path="circle">
            <a:fillToRect l="100000" t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E0D9474-70B7-4717-856D-3BE50BA802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00" t="16643" r="25890" b="7895"/>
          <a:stretch/>
        </p:blipFill>
        <p:spPr>
          <a:xfrm>
            <a:off x="11304015" y="10847472"/>
            <a:ext cx="5618685" cy="5744108"/>
          </a:xfrm>
          <a:prstGeom prst="roundRect">
            <a:avLst/>
          </a:prstGeom>
          <a:ln>
            <a:solidFill>
              <a:schemeClr val="bg1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F4AABCAD-E54C-47B1-8751-CAC564E0A3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6" t="4049" r="26643" b="10030"/>
          <a:stretch/>
        </p:blipFill>
        <p:spPr>
          <a:xfrm>
            <a:off x="11304015" y="2639416"/>
            <a:ext cx="5618685" cy="5744108"/>
          </a:xfrm>
          <a:prstGeom prst="roundRect">
            <a:avLst/>
          </a:prstGeom>
          <a:ln>
            <a:solidFill>
              <a:schemeClr val="bg1"/>
            </a:solidFill>
          </a:ln>
          <a:effectLst/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00EA402D-C54A-4E62-BFA7-6FE04EDEA57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1" r="15706" b="9705"/>
          <a:stretch/>
        </p:blipFill>
        <p:spPr>
          <a:xfrm>
            <a:off x="17356452" y="2754214"/>
            <a:ext cx="5618685" cy="5744108"/>
          </a:xfrm>
          <a:prstGeom prst="roundRect">
            <a:avLst/>
          </a:prstGeom>
          <a:ln>
            <a:solidFill>
              <a:schemeClr val="bg1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F3B8550C-3361-49A5-AA7A-0C9EA25F5E51}"/>
              </a:ext>
            </a:extLst>
          </p:cNvPr>
          <p:cNvSpPr txBox="1"/>
          <p:nvPr/>
        </p:nvSpPr>
        <p:spPr>
          <a:xfrm>
            <a:off x="8063992" y="1089975"/>
            <a:ext cx="453603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6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1РАЗРЯД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D2A21975-3265-489D-83B6-CEE707632FC9}"/>
              </a:ext>
            </a:extLst>
          </p:cNvPr>
          <p:cNvSpPr txBox="1"/>
          <p:nvPr/>
        </p:nvSpPr>
        <p:spPr>
          <a:xfrm>
            <a:off x="2231952" y="874658"/>
            <a:ext cx="5400258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ТУВЫКИНА</a:t>
            </a:r>
            <a:r>
              <a:rPr lang="ru-RU" sz="48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ТАИСИЯ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53418A6C-F49F-407B-A487-0C5AE1B6788A}"/>
              </a:ext>
            </a:extLst>
          </p:cNvPr>
          <p:cNvCxnSpPr/>
          <p:nvPr/>
        </p:nvCxnSpPr>
        <p:spPr>
          <a:xfrm>
            <a:off x="7631990" y="873974"/>
            <a:ext cx="0" cy="1728012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FF146A17-2BEA-481A-B5A8-C0B5ACEC8526}"/>
              </a:ext>
            </a:extLst>
          </p:cNvPr>
          <p:cNvSpPr txBox="1"/>
          <p:nvPr/>
        </p:nvSpPr>
        <p:spPr>
          <a:xfrm>
            <a:off x="2192938" y="5118437"/>
            <a:ext cx="88560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 b="0" kern="3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sz="3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ПЕРВЕНСТВО РОССИИ</a:t>
            </a:r>
          </a:p>
          <a:p>
            <a:r>
              <a:rPr lang="ru-RU" sz="3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КОМАНДНЫЙ ЗАЧЕТ:                   </a:t>
            </a:r>
            <a:r>
              <a:rPr lang="ru-RU" sz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</a:t>
            </a:r>
            <a:r>
              <a:rPr lang="ru-RU" sz="3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 МЕСТО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5E87E28A-EBAE-486C-887E-14ECAAC6FC88}"/>
              </a:ext>
            </a:extLst>
          </p:cNvPr>
          <p:cNvSpPr txBox="1"/>
          <p:nvPr/>
        </p:nvSpPr>
        <p:spPr>
          <a:xfrm>
            <a:off x="2163726" y="3390425"/>
            <a:ext cx="89614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 b="0" kern="3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sz="3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ПЕРВЕНСТВО </a:t>
            </a:r>
            <a:r>
              <a:rPr lang="ru-RU" sz="30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ПФО</a:t>
            </a:r>
            <a:r>
              <a:rPr lang="ru-RU" sz="3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                       </a:t>
            </a:r>
            <a:r>
              <a:rPr lang="ru-RU" sz="1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</a:t>
            </a:r>
            <a:r>
              <a:rPr lang="ru-RU" sz="3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1 МЕСТО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0DA86101-1777-424D-BEA8-050D51F5559B}"/>
              </a:ext>
            </a:extLst>
          </p:cNvPr>
          <p:cNvSpPr txBox="1"/>
          <p:nvPr/>
        </p:nvSpPr>
        <p:spPr>
          <a:xfrm>
            <a:off x="2187220" y="7785437"/>
            <a:ext cx="96237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 b="0" kern="3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sz="3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ВСЕРОССИЙСКИЕ / </a:t>
            </a:r>
          </a:p>
          <a:p>
            <a:r>
              <a:rPr lang="ru-RU" sz="3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МЕЖРЕГИОНАЛЬНЫЕ:                  ПРИЗОВЫЕ МЕСТА</a:t>
            </a:r>
          </a:p>
        </p:txBody>
      </p:sp>
    </p:spTree>
    <p:extLst>
      <p:ext uri="{BB962C8B-B14F-4D97-AF65-F5344CB8AC3E}">
        <p14:creationId xmlns:p14="http://schemas.microsoft.com/office/powerpoint/2010/main" val="1499983132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6574A">
                <a:alpha val="100000"/>
              </a:srgbClr>
            </a:gs>
            <a:gs pos="100000">
              <a:srgbClr val="002060">
                <a:alpha val="100000"/>
              </a:srgb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F4AABCAD-E54C-47B1-8751-CAC564E0A3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26" t="4049" r="26643" b="10030"/>
          <a:stretch/>
        </p:blipFill>
        <p:spPr>
          <a:xfrm>
            <a:off x="11304014" y="10706100"/>
            <a:ext cx="5618685" cy="5744108"/>
          </a:xfrm>
          <a:prstGeom prst="roundRect">
            <a:avLst/>
          </a:prstGeom>
          <a:ln>
            <a:solidFill>
              <a:schemeClr val="bg1"/>
            </a:solidFill>
          </a:ln>
          <a:effectLst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65BDA0AC-C465-431C-AD85-FF84530753F7}"/>
              </a:ext>
            </a:extLst>
          </p:cNvPr>
          <p:cNvSpPr txBox="1"/>
          <p:nvPr/>
        </p:nvSpPr>
        <p:spPr>
          <a:xfrm>
            <a:off x="8063993" y="1089975"/>
            <a:ext cx="3888027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6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МСМК</a:t>
            </a:r>
            <a:endParaRPr lang="ru-RU" sz="66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80F4D56A-1FD9-4021-8508-76C599EDB945}"/>
              </a:ext>
            </a:extLst>
          </p:cNvPr>
          <p:cNvSpPr txBox="1"/>
          <p:nvPr/>
        </p:nvSpPr>
        <p:spPr>
          <a:xfrm>
            <a:off x="2231952" y="874658"/>
            <a:ext cx="5400258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6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ТОРОПОВА</a:t>
            </a:r>
            <a:r>
              <a:rPr lang="ru-RU" sz="48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СВЕТЛАНА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15548400-58BC-4A6E-B468-A50CC063C5FB}"/>
              </a:ext>
            </a:extLst>
          </p:cNvPr>
          <p:cNvSpPr txBox="1"/>
          <p:nvPr/>
        </p:nvSpPr>
        <p:spPr>
          <a:xfrm>
            <a:off x="2167132" y="3429256"/>
            <a:ext cx="9720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 b="0" kern="3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sz="3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ВСЕРОССИЙСКИЕ:               1 МЕСТО</a:t>
            </a: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xmlns="" id="{D85233F0-FAAB-4EF1-B910-EA40DC4FBC19}"/>
              </a:ext>
            </a:extLst>
          </p:cNvPr>
          <p:cNvCxnSpPr/>
          <p:nvPr/>
        </p:nvCxnSpPr>
        <p:spPr>
          <a:xfrm>
            <a:off x="7631990" y="873974"/>
            <a:ext cx="0" cy="1728012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E516F116-EB7F-4100-9D24-83742B0318FD}"/>
              </a:ext>
            </a:extLst>
          </p:cNvPr>
          <p:cNvSpPr txBox="1"/>
          <p:nvPr/>
        </p:nvSpPr>
        <p:spPr>
          <a:xfrm>
            <a:off x="2167132" y="5791505"/>
            <a:ext cx="9720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000" b="0" kern="3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sz="3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МЕЖДУНАРОДНЫЕ:             ПРИЗОВЫЕ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00EA402D-C54A-4E62-BFA7-6FE04EDEA57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1" r="15706" b="9705"/>
          <a:stretch/>
        </p:blipFill>
        <p:spPr>
          <a:xfrm>
            <a:off x="11304015" y="2639416"/>
            <a:ext cx="5618685" cy="5744108"/>
          </a:xfrm>
          <a:prstGeom prst="roundRect">
            <a:avLst/>
          </a:prstGeom>
          <a:ln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325617786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62349"/>
            <a:ext cx="18565774" cy="10358874"/>
            <a:chOff x="0" y="0"/>
            <a:chExt cx="24754366" cy="13811832"/>
          </a:xfrm>
        </p:grpSpPr>
        <p:sp>
          <p:nvSpPr>
            <p:cNvPr id="3" name="Freeform 3"/>
            <p:cNvSpPr/>
            <p:nvPr/>
          </p:nvSpPr>
          <p:spPr>
            <a:xfrm>
              <a:off x="12700" y="12700"/>
              <a:ext cx="24728932" cy="13786486"/>
            </a:xfrm>
            <a:custGeom>
              <a:avLst/>
              <a:gdLst/>
              <a:ahLst/>
              <a:cxnLst/>
              <a:rect l="l" t="t" r="r" b="b"/>
              <a:pathLst>
                <a:path w="24728932" h="13786486">
                  <a:moveTo>
                    <a:pt x="0" y="0"/>
                  </a:moveTo>
                  <a:lnTo>
                    <a:pt x="24728932" y="0"/>
                  </a:lnTo>
                  <a:lnTo>
                    <a:pt x="24728932" y="13786486"/>
                  </a:lnTo>
                  <a:lnTo>
                    <a:pt x="0" y="1378648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</a:ln>
          </p:spPr>
        </p:sp>
        <p:sp>
          <p:nvSpPr>
            <p:cNvPr id="4" name="Freeform 4"/>
            <p:cNvSpPr/>
            <p:nvPr/>
          </p:nvSpPr>
          <p:spPr>
            <a:xfrm>
              <a:off x="0" y="0"/>
              <a:ext cx="24754332" cy="13811886"/>
            </a:xfrm>
            <a:custGeom>
              <a:avLst/>
              <a:gdLst/>
              <a:ahLst/>
              <a:cxnLst/>
              <a:rect l="l" t="t" r="r" b="b"/>
              <a:pathLst>
                <a:path w="24754332" h="13811886">
                  <a:moveTo>
                    <a:pt x="12700" y="0"/>
                  </a:moveTo>
                  <a:lnTo>
                    <a:pt x="24741632" y="0"/>
                  </a:lnTo>
                  <a:cubicBezTo>
                    <a:pt x="24748618" y="0"/>
                    <a:pt x="24754332" y="5715"/>
                    <a:pt x="24754332" y="12700"/>
                  </a:cubicBezTo>
                  <a:lnTo>
                    <a:pt x="24754332" y="13799186"/>
                  </a:lnTo>
                  <a:cubicBezTo>
                    <a:pt x="24754332" y="13806171"/>
                    <a:pt x="24748618" y="13811886"/>
                    <a:pt x="24741632" y="13811886"/>
                  </a:cubicBezTo>
                  <a:lnTo>
                    <a:pt x="12700" y="13811886"/>
                  </a:lnTo>
                  <a:cubicBezTo>
                    <a:pt x="5715" y="13811886"/>
                    <a:pt x="0" y="13806171"/>
                    <a:pt x="0" y="13799186"/>
                  </a:cubicBezTo>
                  <a:lnTo>
                    <a:pt x="0" y="12700"/>
                  </a:lnTo>
                  <a:cubicBezTo>
                    <a:pt x="0" y="5715"/>
                    <a:pt x="5715" y="0"/>
                    <a:pt x="12700" y="0"/>
                  </a:cubicBezTo>
                  <a:moveTo>
                    <a:pt x="12700" y="25400"/>
                  </a:moveTo>
                  <a:lnTo>
                    <a:pt x="12700" y="12700"/>
                  </a:lnTo>
                  <a:lnTo>
                    <a:pt x="25400" y="12700"/>
                  </a:lnTo>
                  <a:lnTo>
                    <a:pt x="25400" y="13799186"/>
                  </a:lnTo>
                  <a:lnTo>
                    <a:pt x="12700" y="13799186"/>
                  </a:lnTo>
                  <a:lnTo>
                    <a:pt x="12700" y="13786486"/>
                  </a:lnTo>
                  <a:lnTo>
                    <a:pt x="24741632" y="13786486"/>
                  </a:lnTo>
                  <a:lnTo>
                    <a:pt x="24741632" y="13799186"/>
                  </a:lnTo>
                  <a:lnTo>
                    <a:pt x="24728932" y="13799186"/>
                  </a:lnTo>
                  <a:lnTo>
                    <a:pt x="24728932" y="12700"/>
                  </a:lnTo>
                  <a:lnTo>
                    <a:pt x="24741632" y="12700"/>
                  </a:lnTo>
                  <a:lnTo>
                    <a:pt x="24741632" y="25400"/>
                  </a:lnTo>
                  <a:lnTo>
                    <a:pt x="12700" y="25400"/>
                  </a:lnTo>
                  <a:close/>
                </a:path>
              </a:pathLst>
            </a:custGeom>
            <a:solidFill>
              <a:srgbClr val="2F528F"/>
            </a:solidFill>
            <a:ln w="12700">
              <a:solidFill>
                <a:srgbClr val="000000"/>
              </a:solidFill>
            </a:ln>
          </p:spPr>
        </p:sp>
      </p:grpSp>
      <p:grpSp>
        <p:nvGrpSpPr>
          <p:cNvPr id="5" name="Group 5"/>
          <p:cNvGrpSpPr/>
          <p:nvPr/>
        </p:nvGrpSpPr>
        <p:grpSpPr>
          <a:xfrm>
            <a:off x="36882" y="4063492"/>
            <a:ext cx="18611184" cy="1988344"/>
            <a:chOff x="0" y="0"/>
            <a:chExt cx="24814912" cy="265112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4814912" cy="2651126"/>
            </a:xfrm>
            <a:custGeom>
              <a:avLst/>
              <a:gdLst/>
              <a:ahLst/>
              <a:cxnLst/>
              <a:rect l="l" t="t" r="r" b="b"/>
              <a:pathLst>
                <a:path w="24814912" h="2651126">
                  <a:moveTo>
                    <a:pt x="0" y="0"/>
                  </a:moveTo>
                  <a:lnTo>
                    <a:pt x="24814912" y="0"/>
                  </a:lnTo>
                  <a:lnTo>
                    <a:pt x="24814912" y="2651126"/>
                  </a:lnTo>
                  <a:lnTo>
                    <a:pt x="0" y="2651126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200025"/>
              <a:ext cx="24814912" cy="245110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28026"/>
                </a:lnSpc>
              </a:pPr>
              <a:r>
                <a:rPr lang="en-US" sz="25950" b="1" dirty="0" err="1">
                  <a:solidFill>
                    <a:srgbClr val="203864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 Bold"/>
                </a:rPr>
                <a:t>СБ</a:t>
              </a:r>
              <a:r>
                <a:rPr lang="en-US" sz="25950" b="1" dirty="0" err="1">
                  <a:solidFill>
                    <a:srgbClr val="FFFFFF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 Bold"/>
                </a:rPr>
                <a:t>О</a:t>
              </a:r>
              <a:r>
                <a:rPr lang="en-US" sz="25950" b="1" dirty="0" err="1">
                  <a:solidFill>
                    <a:srgbClr val="203864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  <a:sym typeface="Arial Bold"/>
                </a:rPr>
                <a:t>РНАЯ</a:t>
              </a:r>
              <a:endParaRPr lang="en-US" sz="25950" b="1" dirty="0">
                <a:solidFill>
                  <a:srgbClr val="203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 Bold"/>
              </a:endParaRPr>
            </a:p>
          </p:txBody>
        </p:sp>
      </p:grpSp>
      <p:sp>
        <p:nvSpPr>
          <p:cNvPr id="8" name="Freeform 8" descr="Лента"/>
          <p:cNvSpPr/>
          <p:nvPr/>
        </p:nvSpPr>
        <p:spPr>
          <a:xfrm rot="615046">
            <a:off x="4738885" y="3330405"/>
            <a:ext cx="4283084" cy="4283084"/>
          </a:xfrm>
          <a:custGeom>
            <a:avLst/>
            <a:gdLst/>
            <a:ahLst/>
            <a:cxnLst/>
            <a:rect l="l" t="t" r="r" b="b"/>
            <a:pathLst>
              <a:path w="4283084" h="4283084">
                <a:moveTo>
                  <a:pt x="0" y="0"/>
                </a:moveTo>
                <a:lnTo>
                  <a:pt x="4283084" y="0"/>
                </a:lnTo>
                <a:lnTo>
                  <a:pt x="4283084" y="4283083"/>
                </a:lnTo>
                <a:lnTo>
                  <a:pt x="0" y="428308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2516410" y="7233348"/>
            <a:ext cx="13255179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 dirty="0">
                <a:solidFill>
                  <a:srgbClr val="203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 (MS)"/>
              </a:rPr>
              <a:t>202</a:t>
            </a:r>
            <a:r>
              <a:rPr lang="ru-RU" sz="6000" dirty="0">
                <a:solidFill>
                  <a:srgbClr val="203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 (MS)"/>
              </a:rPr>
              <a:t>6</a:t>
            </a:r>
            <a:endParaRPr lang="en-US" sz="6000" dirty="0">
              <a:solidFill>
                <a:srgbClr val="20386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Calibri (MS)"/>
            </a:endParaRPr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xmlns="" id="{DA1D39C9-E4B3-4ADA-AC44-62A740F62CDC}"/>
              </a:ext>
            </a:extLst>
          </p:cNvPr>
          <p:cNvSpPr/>
          <p:nvPr/>
        </p:nvSpPr>
        <p:spPr>
          <a:xfrm>
            <a:off x="14489201" y="7131843"/>
            <a:ext cx="4166886" cy="4114800"/>
          </a:xfrm>
          <a:custGeom>
            <a:avLst/>
            <a:gdLst/>
            <a:ahLst/>
            <a:cxnLst/>
            <a:rect l="l" t="t" r="r" b="b"/>
            <a:pathLst>
              <a:path w="4166886" h="4114800">
                <a:moveTo>
                  <a:pt x="0" y="0"/>
                </a:moveTo>
                <a:lnTo>
                  <a:pt x="4166886" y="0"/>
                </a:lnTo>
                <a:lnTo>
                  <a:pt x="41668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378C1EB4-61F0-DD7E-E933-1109C35249D1}"/>
              </a:ext>
            </a:extLst>
          </p:cNvPr>
          <p:cNvSpPr/>
          <p:nvPr/>
        </p:nvSpPr>
        <p:spPr>
          <a:xfrm>
            <a:off x="-1" y="0"/>
            <a:ext cx="18288002" cy="10287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 dirty="0">
              <a:solidFill>
                <a:srgbClr val="20386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65C679E0-69C8-E59E-980C-9F4909FBE0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4846396"/>
              </p:ext>
            </p:extLst>
          </p:nvPr>
        </p:nvGraphicFramePr>
        <p:xfrm>
          <a:off x="503940" y="2767484"/>
          <a:ext cx="17085152" cy="49356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648005">
                  <a:extLst>
                    <a:ext uri="{9D8B030D-6E8A-4147-A177-3AD203B41FA5}">
                      <a16:colId xmlns:a16="http://schemas.microsoft.com/office/drawing/2014/main" xmlns="" val="2535497528"/>
                    </a:ext>
                  </a:extLst>
                </a:gridCol>
                <a:gridCol w="2376017">
                  <a:extLst>
                    <a:ext uri="{9D8B030D-6E8A-4147-A177-3AD203B41FA5}">
                      <a16:colId xmlns:a16="http://schemas.microsoft.com/office/drawing/2014/main" xmlns="" val="2411772741"/>
                    </a:ext>
                  </a:extLst>
                </a:gridCol>
                <a:gridCol w="1944014">
                  <a:extLst>
                    <a:ext uri="{9D8B030D-6E8A-4147-A177-3AD203B41FA5}">
                      <a16:colId xmlns:a16="http://schemas.microsoft.com/office/drawing/2014/main" xmlns="" val="1935487846"/>
                    </a:ext>
                  </a:extLst>
                </a:gridCol>
                <a:gridCol w="1944014">
                  <a:extLst>
                    <a:ext uri="{9D8B030D-6E8A-4147-A177-3AD203B41FA5}">
                      <a16:colId xmlns:a16="http://schemas.microsoft.com/office/drawing/2014/main" xmlns="" val="1895307003"/>
                    </a:ext>
                  </a:extLst>
                </a:gridCol>
                <a:gridCol w="2376017">
                  <a:extLst>
                    <a:ext uri="{9D8B030D-6E8A-4147-A177-3AD203B41FA5}">
                      <a16:colId xmlns:a16="http://schemas.microsoft.com/office/drawing/2014/main" xmlns="" val="3126707641"/>
                    </a:ext>
                  </a:extLst>
                </a:gridCol>
                <a:gridCol w="2181046">
                  <a:extLst>
                    <a:ext uri="{9D8B030D-6E8A-4147-A177-3AD203B41FA5}">
                      <a16:colId xmlns:a16="http://schemas.microsoft.com/office/drawing/2014/main" xmlns="" val="1490582789"/>
                    </a:ext>
                  </a:extLst>
                </a:gridCol>
                <a:gridCol w="2313429">
                  <a:extLst>
                    <a:ext uri="{9D8B030D-6E8A-4147-A177-3AD203B41FA5}">
                      <a16:colId xmlns:a16="http://schemas.microsoft.com/office/drawing/2014/main" xmlns="" val="2954327432"/>
                    </a:ext>
                  </a:extLst>
                </a:gridCol>
                <a:gridCol w="3302610">
                  <a:extLst>
                    <a:ext uri="{9D8B030D-6E8A-4147-A177-3AD203B41FA5}">
                      <a16:colId xmlns:a16="http://schemas.microsoft.com/office/drawing/2014/main" xmlns="" val="507845191"/>
                    </a:ext>
                  </a:extLst>
                </a:gridCol>
              </a:tblGrid>
              <a:tr h="885600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ФИО</a:t>
                      </a:r>
                      <a:endParaRPr lang="ru-RU" sz="2100" b="1" spc="0" dirty="0">
                        <a:solidFill>
                          <a:srgbClr val="203864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6692" marR="96692" marT="0" marB="0" anchor="ctr"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spc="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5278" marR="65278" marT="0" marB="0" anchor="ctr"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spc="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ДАТА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spc="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РОЖДЕНИЯ</a:t>
                      </a:r>
                    </a:p>
                  </a:txBody>
                  <a:tcPr marL="91344" marR="91344" marT="0" marB="0" anchor="ctr"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spc="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ЗВАНИЕ / РАЗРЯД</a:t>
                      </a:r>
                    </a:p>
                  </a:txBody>
                  <a:tcPr marL="91344" marR="91344" marT="0" marB="0" anchor="ctr"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spc="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СПОРТИВНЫЙ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spc="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КЛУБ</a:t>
                      </a:r>
                    </a:p>
                  </a:txBody>
                  <a:tcPr marL="91344" marR="91344" marT="0" marB="0" anchor="ctr"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spc="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МЕСТО</a:t>
                      </a:r>
                    </a:p>
                  </a:txBody>
                  <a:tcPr marL="91344" marR="91344" marT="0" marB="0" anchor="ctr"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9pPr>
                    </a:lstStyle>
                    <a:p>
                      <a:pPr marL="0" indent="92075" algn="l">
                        <a:spcAft>
                          <a:spcPts val="0"/>
                        </a:spcAft>
                      </a:pPr>
                      <a:r>
                        <a:rPr lang="ru-RU" sz="2100" b="1" spc="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ЛИЧНЫЙ</a:t>
                      </a:r>
                    </a:p>
                    <a:p>
                      <a:pPr marL="0" indent="92075" algn="l">
                        <a:spcAft>
                          <a:spcPts val="0"/>
                        </a:spcAft>
                      </a:pPr>
                      <a:r>
                        <a:rPr lang="ru-RU" sz="2100" b="1" spc="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ТРЕНЕР</a:t>
                      </a:r>
                    </a:p>
                  </a:txBody>
                  <a:tcPr marL="91344" marR="91344" marT="0" marB="0" anchor="ctr"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180975" algn="l">
                        <a:spcAft>
                          <a:spcPts val="0"/>
                        </a:spcAft>
                      </a:pPr>
                      <a:r>
                        <a:rPr lang="ru-RU" sz="2100" b="1" spc="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ЛУЧШИЙ </a:t>
                      </a:r>
                    </a:p>
                    <a:p>
                      <a:pPr marL="0" indent="180975" algn="l">
                        <a:spcAft>
                          <a:spcPts val="0"/>
                        </a:spcAft>
                      </a:pPr>
                      <a:r>
                        <a:rPr lang="ru-RU" sz="2100" b="1" spc="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РЕЗУЛЬТАТ 2025</a:t>
                      </a:r>
                    </a:p>
                  </a:txBody>
                  <a:tcPr marL="91344" marR="91344" marT="0" marB="0" anchor="ctr"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12044389"/>
                  </a:ext>
                </a:extLst>
              </a:tr>
              <a:tr h="1350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 </a:t>
                      </a:r>
                    </a:p>
                  </a:txBody>
                  <a:tcPr marL="91344" marR="91344" marT="0" marB="0" anchor="ctr"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265113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Торопова</a:t>
                      </a:r>
                    </a:p>
                    <a:p>
                      <a:pPr marL="0" indent="265113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Светлана</a:t>
                      </a:r>
                    </a:p>
                  </a:txBody>
                  <a:tcPr marL="67919" marR="67919" marT="0" marB="0" anchor="ctr"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1979</a:t>
                      </a:r>
                    </a:p>
                  </a:txBody>
                  <a:tcPr marL="67919" marR="67919" marT="0" marB="0" anchor="ctr"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263525" algn="just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МСМК</a:t>
                      </a:r>
                    </a:p>
                  </a:txBody>
                  <a:tcPr marL="67919" marR="67919" marT="0" marB="0" anchor="ctr"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just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КСК </a:t>
                      </a:r>
                    </a:p>
                    <a:p>
                      <a:pPr marL="0" indent="0" algn="just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Пассаж</a:t>
                      </a:r>
                    </a:p>
                  </a:txBody>
                  <a:tcPr marL="67919" marR="67919" marT="0" marB="0" anchor="ctr"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446088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Нижний</a:t>
                      </a:r>
                    </a:p>
                    <a:p>
                      <a:pPr marL="0" indent="446088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Новгород </a:t>
                      </a:r>
                    </a:p>
                  </a:txBody>
                  <a:tcPr marL="67919" marR="67919" marT="0" marB="0" anchor="ctr"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182563" algn="l" defTabSz="914400" rtl="0" eaLnBrk="1" latinLnBrk="0" hangingPunct="1">
                        <a:spcAft>
                          <a:spcPts val="0"/>
                        </a:spcAft>
                        <a:tabLst>
                          <a:tab pos="265113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Торопов </a:t>
                      </a:r>
                    </a:p>
                    <a:p>
                      <a:pPr marL="0" indent="182563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С. В.</a:t>
                      </a:r>
                    </a:p>
                  </a:txBody>
                  <a:tcPr marL="67919" marR="67919" marT="0" marB="0" anchor="ctr"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0" indent="-36195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   1 место                         Чемпионат НО</a:t>
                      </a:r>
                    </a:p>
                  </a:txBody>
                  <a:tcPr marL="67919" marR="67919" marT="0" marB="0" anchor="ctr"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79264911"/>
                  </a:ext>
                </a:extLst>
              </a:tr>
              <a:tr h="1350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</a:t>
                      </a:r>
                    </a:p>
                  </a:txBody>
                  <a:tcPr marL="91344" marR="91344" marT="0" marB="0" anchor="ctr">
                    <a:lnT w="635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265113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400" b="0" kern="1200" dirty="0" err="1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Лукоянова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  <a:p>
                      <a:pPr marL="0" indent="265113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Анна</a:t>
                      </a:r>
                    </a:p>
                  </a:txBody>
                  <a:tcPr marL="67919" marR="67919" marT="0" marB="0" anchor="ctr">
                    <a:lnT w="635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2002</a:t>
                      </a:r>
                    </a:p>
                  </a:txBody>
                  <a:tcPr marL="67919" marR="67919" marT="0" marB="0" anchor="ctr">
                    <a:lnT w="635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263525" algn="just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</a:t>
                      </a:r>
                    </a:p>
                    <a:p>
                      <a:pPr marL="0" indent="263525" algn="just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разряд</a:t>
                      </a:r>
                    </a:p>
                  </a:txBody>
                  <a:tcPr marL="67919" marR="67919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just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КСК </a:t>
                      </a:r>
                    </a:p>
                    <a:p>
                      <a:pPr marL="0" algn="just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Тимуровец</a:t>
                      </a:r>
                    </a:p>
                  </a:txBody>
                  <a:tcPr marL="67919" marR="67919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446088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Бор</a:t>
                      </a:r>
                    </a:p>
                  </a:txBody>
                  <a:tcPr marL="67919" marR="67919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4638" indent="-92075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Березовский </a:t>
                      </a:r>
                    </a:p>
                    <a:p>
                      <a:pPr marL="274638" indent="-92075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В. А.</a:t>
                      </a:r>
                    </a:p>
                  </a:txBody>
                  <a:tcPr marL="67919" marR="67919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  <a:tabLst/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   3 место </a:t>
                      </a:r>
                    </a:p>
                    <a:p>
                      <a:pPr marL="85725" indent="0" algn="l" defTabSz="914400" rtl="0" eaLnBrk="1" latinLnBrk="0" hangingPunct="1">
                        <a:spcAft>
                          <a:spcPts val="0"/>
                        </a:spcAft>
                        <a:tabLst/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  Чемпионат НО</a:t>
                      </a:r>
                    </a:p>
                  </a:txBody>
                  <a:tcPr marL="67919" marR="67919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28883772"/>
                  </a:ext>
                </a:extLst>
              </a:tr>
              <a:tr h="1350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3</a:t>
                      </a:r>
                    </a:p>
                  </a:txBody>
                  <a:tcPr marL="91344" marR="91344" marT="0" marB="0" anchor="ctr">
                    <a:lnT w="635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indent="265113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Щукина</a:t>
                      </a:r>
                    </a:p>
                    <a:p>
                      <a:pPr marL="0" indent="265113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Валерия</a:t>
                      </a:r>
                    </a:p>
                  </a:txBody>
                  <a:tcPr marL="67919" marR="67919" marT="0" marB="0" anchor="ctr">
                    <a:lnT w="6350" cap="flat" cmpd="sng" algn="ctr">
                      <a:solidFill>
                        <a:schemeClr val="tx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2000</a:t>
                      </a: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indent="265113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</a:t>
                      </a:r>
                    </a:p>
                    <a:p>
                      <a:pPr marL="0" indent="265113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разряд</a:t>
                      </a: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400" b="0" kern="1200" dirty="0" err="1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КЭК</a:t>
                      </a: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Ассамблея</a:t>
                      </a: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indent="446088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Балахна</a:t>
                      </a: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indent="182563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Кутузова</a:t>
                      </a:r>
                    </a:p>
                    <a:p>
                      <a:pPr marL="0" indent="182563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Е. М.</a:t>
                      </a: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   3 место</a:t>
                      </a:r>
                    </a:p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   Чемпионат НО</a:t>
                      </a: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113611904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2D3DCAA-5FBD-08B3-E6D0-E38722578CEE}"/>
              </a:ext>
            </a:extLst>
          </p:cNvPr>
          <p:cNvSpPr txBox="1"/>
          <p:nvPr/>
        </p:nvSpPr>
        <p:spPr>
          <a:xfrm>
            <a:off x="719942" y="1039472"/>
            <a:ext cx="120973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203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СБОРНАЯ ПО КОНКУРУ</a:t>
            </a:r>
            <a:r>
              <a:rPr lang="en-US" sz="3600" b="1" dirty="0">
                <a:solidFill>
                  <a:srgbClr val="203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| </a:t>
            </a:r>
            <a:r>
              <a:rPr lang="ru-RU" sz="3600" b="1" dirty="0">
                <a:solidFill>
                  <a:srgbClr val="203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МУЖЧИНЫ И ЖЕНЩИНЫ </a:t>
            </a:r>
          </a:p>
        </p:txBody>
      </p:sp>
      <p:pic>
        <p:nvPicPr>
          <p:cNvPr id="10" name="Рисунок 9" descr="Лента">
            <a:extLst>
              <a:ext uri="{FF2B5EF4-FFF2-40B4-BE49-F238E27FC236}">
                <a16:creationId xmlns:a16="http://schemas.microsoft.com/office/drawing/2014/main" xmlns="" id="{35B21ABE-F108-45BA-AA70-EE45A0C1E5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2817286" y="1039472"/>
            <a:ext cx="864006" cy="864006"/>
          </a:xfrm>
          <a:prstGeom prst="rect">
            <a:avLst/>
          </a:prstGeom>
        </p:spPr>
      </p:pic>
      <p:pic>
        <p:nvPicPr>
          <p:cNvPr id="19" name="Рисунок 18" descr="Звезда со сплошной заливкой">
            <a:extLst>
              <a:ext uri="{FF2B5EF4-FFF2-40B4-BE49-F238E27FC236}">
                <a16:creationId xmlns:a16="http://schemas.microsoft.com/office/drawing/2014/main" xmlns="" id="{703CED69-C87C-4B5D-A032-D47D09A830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6519209" y="149408"/>
            <a:ext cx="1371600" cy="137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847472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378C1EB4-61F0-DD7E-E933-1109C35249D1}"/>
              </a:ext>
            </a:extLst>
          </p:cNvPr>
          <p:cNvSpPr/>
          <p:nvPr/>
        </p:nvSpPr>
        <p:spPr>
          <a:xfrm>
            <a:off x="-2" y="0"/>
            <a:ext cx="18288002" cy="1028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65C679E0-69C8-E59E-980C-9F4909FBE0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3004601"/>
              </p:ext>
            </p:extLst>
          </p:nvPr>
        </p:nvGraphicFramePr>
        <p:xfrm>
          <a:off x="503941" y="2119478"/>
          <a:ext cx="17280120" cy="360916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{2D5ABB26-0587-4C30-8999-92F81FD0307C}</a:tableStyleId>
              </a:tblPr>
              <a:tblGrid>
                <a:gridCol w="657375">
                  <a:extLst>
                    <a:ext uri="{9D8B030D-6E8A-4147-A177-3AD203B41FA5}">
                      <a16:colId xmlns:a16="http://schemas.microsoft.com/office/drawing/2014/main" xmlns="" val="2535497528"/>
                    </a:ext>
                  </a:extLst>
                </a:gridCol>
                <a:gridCol w="2410376">
                  <a:extLst>
                    <a:ext uri="{9D8B030D-6E8A-4147-A177-3AD203B41FA5}">
                      <a16:colId xmlns:a16="http://schemas.microsoft.com/office/drawing/2014/main" xmlns="" val="2411772741"/>
                    </a:ext>
                  </a:extLst>
                </a:gridCol>
                <a:gridCol w="1972125">
                  <a:extLst>
                    <a:ext uri="{9D8B030D-6E8A-4147-A177-3AD203B41FA5}">
                      <a16:colId xmlns:a16="http://schemas.microsoft.com/office/drawing/2014/main" xmlns="" val="1935487846"/>
                    </a:ext>
                  </a:extLst>
                </a:gridCol>
                <a:gridCol w="1753001">
                  <a:extLst>
                    <a:ext uri="{9D8B030D-6E8A-4147-A177-3AD203B41FA5}">
                      <a16:colId xmlns:a16="http://schemas.microsoft.com/office/drawing/2014/main" xmlns="" val="1895307003"/>
                    </a:ext>
                  </a:extLst>
                </a:gridCol>
                <a:gridCol w="2629500">
                  <a:extLst>
                    <a:ext uri="{9D8B030D-6E8A-4147-A177-3AD203B41FA5}">
                      <a16:colId xmlns:a16="http://schemas.microsoft.com/office/drawing/2014/main" xmlns="" val="3126707641"/>
                    </a:ext>
                  </a:extLst>
                </a:gridCol>
                <a:gridCol w="2241705">
                  <a:extLst>
                    <a:ext uri="{9D8B030D-6E8A-4147-A177-3AD203B41FA5}">
                      <a16:colId xmlns:a16="http://schemas.microsoft.com/office/drawing/2014/main" xmlns="" val="1490582789"/>
                    </a:ext>
                  </a:extLst>
                </a:gridCol>
                <a:gridCol w="2359922">
                  <a:extLst>
                    <a:ext uri="{9D8B030D-6E8A-4147-A177-3AD203B41FA5}">
                      <a16:colId xmlns:a16="http://schemas.microsoft.com/office/drawing/2014/main" xmlns="" val="2954327432"/>
                    </a:ext>
                  </a:extLst>
                </a:gridCol>
                <a:gridCol w="3256116">
                  <a:extLst>
                    <a:ext uri="{9D8B030D-6E8A-4147-A177-3AD203B41FA5}">
                      <a16:colId xmlns:a16="http://schemas.microsoft.com/office/drawing/2014/main" xmlns="" val="507845191"/>
                    </a:ext>
                  </a:extLst>
                </a:gridCol>
              </a:tblGrid>
              <a:tr h="891420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9pPr>
                    </a:lstStyle>
                    <a:p>
                      <a:pPr marL="0" indent="627063" algn="l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ФИО</a:t>
                      </a:r>
                      <a:endParaRPr lang="ru-RU" sz="2100" b="1" spc="0" dirty="0">
                        <a:solidFill>
                          <a:srgbClr val="203864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96692" marR="96692" marT="0" marB="0" anchor="ctr"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spc="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5278" marR="65278" marT="0" marB="0" anchor="ctr"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857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spc="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ДАТА</a:t>
                      </a:r>
                    </a:p>
                    <a:p>
                      <a:pPr marL="0" marR="0" lvl="0" indent="857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spc="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РОЖДЕНИЯ</a:t>
                      </a:r>
                    </a:p>
                  </a:txBody>
                  <a:tcPr marL="91344" marR="91344" marT="0" marB="0" anchor="ctr"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spc="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ЗВАНИЕ / РАЗРЯД</a:t>
                      </a:r>
                    </a:p>
                  </a:txBody>
                  <a:tcPr marL="91344" marR="91344" marT="0" marB="0" anchor="ctr"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spc="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СПОРТИВНЫЙ</a:t>
                      </a:r>
                    </a:p>
                    <a:p>
                      <a:pPr marL="0" marR="0" lvl="0" indent="1809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spc="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КЛУБ</a:t>
                      </a:r>
                    </a:p>
                  </a:txBody>
                  <a:tcPr marL="91344" marR="91344" marT="0" marB="0" anchor="ctr"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95250" algn="l"/>
                        </a:tabLst>
                        <a:defRPr/>
                      </a:pPr>
                      <a:r>
                        <a:rPr lang="ru-RU" sz="2100" b="1" spc="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МЕСТО</a:t>
                      </a:r>
                    </a:p>
                  </a:txBody>
                  <a:tcPr marL="91344" marR="91344" marT="0" marB="0" anchor="ctr"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9pPr>
                    </a:lstStyle>
                    <a:p>
                      <a:pPr marL="0" indent="180975" algn="l">
                        <a:spcAft>
                          <a:spcPts val="0"/>
                        </a:spcAft>
                      </a:pPr>
                      <a:r>
                        <a:rPr lang="ru-RU" sz="2100" b="1" spc="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ЛИЧНЫЙ</a:t>
                      </a:r>
                    </a:p>
                    <a:p>
                      <a:pPr marL="0" indent="180975" algn="l">
                        <a:spcAft>
                          <a:spcPts val="0"/>
                        </a:spcAft>
                      </a:pPr>
                      <a:r>
                        <a:rPr lang="ru-RU" sz="2100" b="1" spc="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ТРЕНЕР</a:t>
                      </a:r>
                    </a:p>
                  </a:txBody>
                  <a:tcPr marL="91344" marR="91344" marT="0" marB="0" anchor="ctr"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361950" algn="l">
                        <a:spcAft>
                          <a:spcPts val="0"/>
                        </a:spcAft>
                      </a:pPr>
                      <a:r>
                        <a:rPr lang="ru-RU" sz="2100" b="1" spc="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ЛУЧШИЙ </a:t>
                      </a:r>
                    </a:p>
                    <a:p>
                      <a:pPr marL="0" indent="361950" algn="l">
                        <a:spcAft>
                          <a:spcPts val="0"/>
                        </a:spcAft>
                      </a:pPr>
                      <a:r>
                        <a:rPr lang="ru-RU" sz="2100" b="1" spc="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РЕЗУЛЬТАТ 2025</a:t>
                      </a:r>
                    </a:p>
                  </a:txBody>
                  <a:tcPr marL="91344" marR="91344" marT="0" marB="0" anchor="ctr"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12044389"/>
                  </a:ext>
                </a:extLst>
              </a:tr>
              <a:tr h="13588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 </a:t>
                      </a:r>
                    </a:p>
                  </a:txBody>
                  <a:tcPr marL="91344" marR="91344" marT="0" marB="0" anchor="ctr"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indent="635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Байкова Серафима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indent="635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2007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indent="635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МС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indent="-85725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КСК </a:t>
                      </a:r>
                    </a:p>
                    <a:p>
                      <a:pPr marL="361950" indent="-36195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Пассаж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indent="276225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Нижний</a:t>
                      </a:r>
                    </a:p>
                    <a:p>
                      <a:pPr marL="85725" indent="276225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Новгород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indent="9525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Торопов </a:t>
                      </a:r>
                    </a:p>
                    <a:p>
                      <a:pPr marL="85725" indent="9525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С. В.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6088" indent="-180975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место</a:t>
                      </a:r>
                    </a:p>
                    <a:p>
                      <a:pPr marL="266700" indent="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Первенство России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79264911"/>
                  </a:ext>
                </a:extLst>
              </a:tr>
              <a:tr h="13588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</a:t>
                      </a:r>
                    </a:p>
                  </a:txBody>
                  <a:tcPr marL="91344" marR="91344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indent="180975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kern="12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Кравчук</a:t>
                      </a:r>
                    </a:p>
                    <a:p>
                      <a:pPr marL="0" indent="180975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kern="12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Валерия</a:t>
                      </a: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indent="85725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kern="12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2005</a:t>
                      </a: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indent="85725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kern="12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 </a:t>
                      </a:r>
                    </a:p>
                    <a:p>
                      <a:pPr marL="0" indent="85725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kern="12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разряд</a:t>
                      </a: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indent="180975" algn="l" defTabSz="914400" rtl="0" eaLnBrk="1" latinLnBrk="0" hangingPunct="1">
                        <a:spcAft>
                          <a:spcPts val="0"/>
                        </a:spcAft>
                        <a:tabLst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lang="ru-RU" sz="2400" kern="12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КСК</a:t>
                      </a:r>
                    </a:p>
                    <a:p>
                      <a:pPr marL="0" indent="180975" algn="l" defTabSz="914400" rtl="0" eaLnBrk="1" latinLnBrk="0" hangingPunct="1">
                        <a:spcAft>
                          <a:spcPts val="0"/>
                        </a:spcAft>
                        <a:tabLst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lang="ru-RU" sz="2400" kern="12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Тимуровец</a:t>
                      </a: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457200" indent="7620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kern="12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Бор</a:t>
                      </a: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indent="180975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kern="12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Березовский</a:t>
                      </a:r>
                    </a:p>
                    <a:p>
                      <a:pPr marL="0" indent="180975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kern="12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В. А.</a:t>
                      </a: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indent="36195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kern="12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 место </a:t>
                      </a:r>
                    </a:p>
                    <a:p>
                      <a:pPr marL="0" indent="36195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kern="1200" dirty="0">
                          <a:solidFill>
                            <a:srgbClr val="203864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Первенство НО</a:t>
                      </a: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640129348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2D3DCAA-5FBD-08B3-E6D0-E38722578CEE}"/>
              </a:ext>
            </a:extLst>
          </p:cNvPr>
          <p:cNvSpPr txBox="1"/>
          <p:nvPr/>
        </p:nvSpPr>
        <p:spPr>
          <a:xfrm>
            <a:off x="935943" y="835208"/>
            <a:ext cx="120973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203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СБОРНАЯ ПО КОНКУРУ</a:t>
            </a:r>
            <a:r>
              <a:rPr lang="en-US" sz="3600" b="1" dirty="0">
                <a:solidFill>
                  <a:srgbClr val="203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| </a:t>
            </a:r>
            <a:r>
              <a:rPr lang="ru-RU" sz="3600" b="1" dirty="0">
                <a:solidFill>
                  <a:srgbClr val="203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ЮНИОРЫ И ЮНИОРКИ</a:t>
            </a:r>
          </a:p>
        </p:txBody>
      </p:sp>
      <p:pic>
        <p:nvPicPr>
          <p:cNvPr id="10" name="Рисунок 9" descr="Лента">
            <a:extLst>
              <a:ext uri="{FF2B5EF4-FFF2-40B4-BE49-F238E27FC236}">
                <a16:creationId xmlns:a16="http://schemas.microsoft.com/office/drawing/2014/main" xmlns="" id="{35B21ABE-F108-45BA-AA70-EE45A0C1E5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2816026" y="778889"/>
            <a:ext cx="864006" cy="864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092027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378C1EB4-61F0-DD7E-E933-1109C35249D1}"/>
              </a:ext>
            </a:extLst>
          </p:cNvPr>
          <p:cNvSpPr/>
          <p:nvPr/>
        </p:nvSpPr>
        <p:spPr>
          <a:xfrm>
            <a:off x="2" y="0"/>
            <a:ext cx="18300738" cy="103240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 dirty="0">
              <a:solidFill>
                <a:schemeClr val="bg1"/>
              </a:solidFill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65C679E0-69C8-E59E-980C-9F4909FBE0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5722127"/>
              </p:ext>
            </p:extLst>
          </p:nvPr>
        </p:nvGraphicFramePr>
        <p:xfrm>
          <a:off x="503941" y="2119479"/>
          <a:ext cx="17280123" cy="62856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{2D5ABB26-0587-4C30-8999-92F81FD0307C}</a:tableStyleId>
              </a:tblPr>
              <a:tblGrid>
                <a:gridCol w="606215">
                  <a:extLst>
                    <a:ext uri="{9D8B030D-6E8A-4147-A177-3AD203B41FA5}">
                      <a16:colId xmlns:a16="http://schemas.microsoft.com/office/drawing/2014/main" xmlns="" val="2535497528"/>
                    </a:ext>
                  </a:extLst>
                </a:gridCol>
                <a:gridCol w="2471244">
                  <a:extLst>
                    <a:ext uri="{9D8B030D-6E8A-4147-A177-3AD203B41FA5}">
                      <a16:colId xmlns:a16="http://schemas.microsoft.com/office/drawing/2014/main" xmlns="" val="2411772741"/>
                    </a:ext>
                  </a:extLst>
                </a:gridCol>
                <a:gridCol w="1787642">
                  <a:extLst>
                    <a:ext uri="{9D8B030D-6E8A-4147-A177-3AD203B41FA5}">
                      <a16:colId xmlns:a16="http://schemas.microsoft.com/office/drawing/2014/main" xmlns="" val="1935487846"/>
                    </a:ext>
                  </a:extLst>
                </a:gridCol>
                <a:gridCol w="1869958">
                  <a:extLst>
                    <a:ext uri="{9D8B030D-6E8A-4147-A177-3AD203B41FA5}">
                      <a16:colId xmlns:a16="http://schemas.microsoft.com/office/drawing/2014/main" xmlns="" val="1895307003"/>
                    </a:ext>
                  </a:extLst>
                </a:gridCol>
                <a:gridCol w="3352800">
                  <a:extLst>
                    <a:ext uri="{9D8B030D-6E8A-4147-A177-3AD203B41FA5}">
                      <a16:colId xmlns:a16="http://schemas.microsoft.com/office/drawing/2014/main" xmlns="" val="3126707641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xmlns="" val="1490582789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xmlns="" val="2954327432"/>
                    </a:ext>
                  </a:extLst>
                </a:gridCol>
                <a:gridCol w="3001264">
                  <a:extLst>
                    <a:ext uri="{9D8B030D-6E8A-4147-A177-3AD203B41FA5}">
                      <a16:colId xmlns:a16="http://schemas.microsoft.com/office/drawing/2014/main" xmlns="" val="507845191"/>
                    </a:ext>
                  </a:extLst>
                </a:gridCol>
              </a:tblGrid>
              <a:tr h="885600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9pPr>
                    </a:lstStyle>
                    <a:p>
                      <a:pPr marL="0" indent="542925" algn="l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ФИО</a:t>
                      </a:r>
                      <a:endParaRPr lang="ru-RU" sz="2100" b="1" spc="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96692" marR="96692" marT="0" marB="0" anchor="ctr"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spc="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5278" marR="65278" marT="0" marB="0" anchor="ctr"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spc="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ДАТА РОЖДЕНИЯ</a:t>
                      </a:r>
                      <a:endParaRPr lang="ru-RU" sz="2100" b="1" spc="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91344" marR="91344" marT="0" marB="0" anchor="ctr"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2075" marR="0" lvl="0" indent="317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spc="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ЗВАНИЕ/  РАЗРЯД</a:t>
                      </a:r>
                    </a:p>
                  </a:txBody>
                  <a:tcPr marL="91344" marR="91344" marT="0" marB="0" anchor="ctr"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73050" marR="0" lvl="0" indent="357188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spc="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СПОРТИВНЫЙ</a:t>
                      </a:r>
                    </a:p>
                    <a:p>
                      <a:pPr marL="804863" marR="0" lvl="0" indent="-187325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spc="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КЛУБ</a:t>
                      </a:r>
                      <a:endParaRPr lang="ru-RU" sz="2100" b="1" spc="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91344" marR="91344" marT="0" marB="0" anchor="ctr"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spc="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МЕСТО</a:t>
                      </a:r>
                      <a:endParaRPr lang="ru-RU" sz="2100" b="1" spc="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91344" marR="91344" marT="0" marB="0" anchor="ctr"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9pPr>
                    </a:lstStyle>
                    <a:p>
                      <a:pPr marL="0" indent="180975" algn="l">
                        <a:spcAft>
                          <a:spcPts val="0"/>
                        </a:spcAft>
                      </a:pPr>
                      <a:r>
                        <a:rPr lang="ru-RU" sz="2100" b="1" spc="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ЛИЧНЫЙ</a:t>
                      </a:r>
                    </a:p>
                    <a:p>
                      <a:pPr marL="0" indent="180975" algn="l">
                        <a:spcAft>
                          <a:spcPts val="0"/>
                        </a:spcAft>
                      </a:pPr>
                      <a:r>
                        <a:rPr lang="ru-RU" sz="2100" b="1" spc="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ТРЕНЕР</a:t>
                      </a:r>
                      <a:endParaRPr lang="ru-RU" sz="2100" b="1" spc="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91344" marR="91344" marT="0" marB="0" anchor="ctr"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265113" algn="l">
                        <a:spcAft>
                          <a:spcPts val="0"/>
                        </a:spcAft>
                      </a:pPr>
                      <a:r>
                        <a:rPr lang="ru-RU" sz="2100" b="1" spc="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ЛУЧШИЙ </a:t>
                      </a:r>
                    </a:p>
                    <a:p>
                      <a:pPr marL="0" indent="265113" algn="l">
                        <a:spcAft>
                          <a:spcPts val="0"/>
                        </a:spcAft>
                      </a:pPr>
                      <a:r>
                        <a:rPr lang="ru-RU" sz="2100" b="1" spc="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РЕЗУЛЬТАТ 2025</a:t>
                      </a:r>
                      <a:endParaRPr lang="ru-RU" sz="2100" b="1" spc="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91344" marR="91344" marT="0" marB="0" anchor="ctr"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12044389"/>
                  </a:ext>
                </a:extLst>
              </a:tr>
              <a:tr h="1350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24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344" marR="91344" marT="0" marB="0" anchor="ctr"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indent="6350" algn="l" defTabSz="914400" rtl="0" eaLnBrk="1" latinLnBrk="0" hangingPunct="1">
                        <a:spcAft>
                          <a:spcPts val="0"/>
                        </a:spcAft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lang="ru-RU" sz="2400" b="0" kern="1200" dirty="0" err="1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Поднебеснова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85725" indent="6350" algn="l" defTabSz="914400" rtl="0" eaLnBrk="1" latinLnBrk="0" hangingPunct="1">
                        <a:spcAft>
                          <a:spcPts val="0"/>
                        </a:spcAft>
                        <a:tabLst>
                          <a:tab pos="581025" algn="l"/>
                          <a:tab pos="1162050" algn="l"/>
                          <a:tab pos="1744663" algn="l"/>
                          <a:tab pos="2325688" algn="l"/>
                          <a:tab pos="2908300" algn="l"/>
                          <a:tab pos="3489325" algn="l"/>
                          <a:tab pos="4070350" algn="l"/>
                          <a:tab pos="4652963" algn="l"/>
                          <a:tab pos="5233988" algn="l"/>
                          <a:tab pos="5816600" algn="l"/>
                          <a:tab pos="6397625" algn="l"/>
                          <a:tab pos="6978650" algn="l"/>
                          <a:tab pos="7561263" algn="l"/>
                          <a:tab pos="8142288" algn="l"/>
                          <a:tab pos="8724900" algn="l"/>
                          <a:tab pos="9305925" algn="l"/>
                        </a:tabLst>
                      </a:pPr>
                      <a:r>
                        <a:rPr lang="ru-RU" sz="2400" b="0" kern="1200" dirty="0" err="1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Михелина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indent="635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2010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indent="635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  <a:p>
                      <a:pPr marL="85725" indent="635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разряд</a:t>
                      </a:r>
                    </a:p>
                  </a:txBody>
                  <a:tcPr marL="102870" marR="102870" marT="0" marB="0" anchor="ctr"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0" indent="261938" algn="l" defTabSz="914400" rtl="0" eaLnBrk="1" latinLnBrk="0" hangingPunct="1">
                        <a:spcAft>
                          <a:spcPts val="0"/>
                        </a:spcAft>
                        <a:tabLst>
                          <a:tab pos="0" algn="l"/>
                        </a:tabLst>
                      </a:pPr>
                      <a:r>
                        <a:rPr lang="ru-RU" sz="2400" b="0" kern="1200" dirty="0" err="1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КЭК</a:t>
                      </a: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180975" indent="446088" algn="l" defTabSz="914400" rtl="0" eaLnBrk="1" latinLnBrk="0" hangingPunct="1">
                        <a:spcAft>
                          <a:spcPts val="0"/>
                        </a:spcAft>
                        <a:tabLst>
                          <a:tab pos="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Ассамблея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indent="276225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Балахна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indent="9525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Кутузова</a:t>
                      </a:r>
                    </a:p>
                    <a:p>
                      <a:pPr marL="85725" indent="9525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 err="1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Е.М</a:t>
                      </a: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102870" marR="102870" marT="0" marB="0" anchor="ctr"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6088" indent="-180975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место</a:t>
                      </a:r>
                    </a:p>
                    <a:p>
                      <a:pPr marL="266700" indent="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Первенство НО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614374873"/>
                  </a:ext>
                </a:extLst>
              </a:tr>
              <a:tr h="1350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24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344" marR="91344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indent="635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 err="1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Грашкина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85725" indent="635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Валерия</a:t>
                      </a: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indent="635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2010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indent="635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</a:t>
                      </a:r>
                    </a:p>
                    <a:p>
                      <a:pPr marL="85725" indent="635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разряд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627063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 err="1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КСК</a:t>
                      </a: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indent="627063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Тимуровец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indent="276225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Бор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indent="9525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Березовский</a:t>
                      </a:r>
                    </a:p>
                    <a:p>
                      <a:pPr marL="85725" indent="9525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В. А.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26670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место</a:t>
                      </a:r>
                    </a:p>
                    <a:p>
                      <a:pPr marL="0" indent="26670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Первенство НО</a:t>
                      </a: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28883772"/>
                  </a:ext>
                </a:extLst>
              </a:tr>
              <a:tr h="1350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24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344" marR="91344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indent="635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Толстикова</a:t>
                      </a:r>
                    </a:p>
                    <a:p>
                      <a:pPr marL="85725" indent="635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Анастасия</a:t>
                      </a: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indent="635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2008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indent="635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  <a:p>
                      <a:pPr marL="85725" indent="635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разряд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61950" indent="88900" algn="l" defTabSz="914400" rtl="0" eaLnBrk="1" latinLnBrk="0" hangingPunct="1">
                        <a:spcAft>
                          <a:spcPts val="0"/>
                        </a:spcAft>
                        <a:tabLst>
                          <a:tab pos="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ru-RU" sz="2400" b="0" kern="1200" dirty="0" err="1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КЭК</a:t>
                      </a: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180975" indent="446088" algn="l" defTabSz="914400" rtl="0" eaLnBrk="1" latinLnBrk="0" hangingPunct="1">
                        <a:spcAft>
                          <a:spcPts val="0"/>
                        </a:spcAft>
                        <a:tabLst>
                          <a:tab pos="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Тимуровец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446088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Бор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180975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Березовский</a:t>
                      </a:r>
                    </a:p>
                    <a:p>
                      <a:pPr marL="0" indent="180975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В. А.</a:t>
                      </a: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46088" indent="-180975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место</a:t>
                      </a:r>
                    </a:p>
                    <a:p>
                      <a:pPr marL="266700" indent="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Первенство НО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70788494"/>
                  </a:ext>
                </a:extLst>
              </a:tr>
              <a:tr h="1350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1344" marR="91344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85725" indent="635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Тувыкина Таисия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85725" indent="635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2008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85725" indent="635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</a:t>
                      </a:r>
                    </a:p>
                    <a:p>
                      <a:pPr marL="85725" indent="635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разряд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indent="617538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2400" b="0" kern="1200" dirty="0" err="1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КСК</a:t>
                      </a: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indent="617538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Дачный Манеж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85725" indent="276225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Павлово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85725" indent="9525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Чернов </a:t>
                      </a:r>
                    </a:p>
                    <a:p>
                      <a:pPr marL="85725" indent="9525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 err="1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О.Б</a:t>
                      </a: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446088" indent="-180975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место</a:t>
                      </a:r>
                    </a:p>
                    <a:p>
                      <a:pPr marL="266700" indent="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Первенство России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816397320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2D3DCAA-5FBD-08B3-E6D0-E38722578CEE}"/>
              </a:ext>
            </a:extLst>
          </p:cNvPr>
          <p:cNvSpPr txBox="1"/>
          <p:nvPr/>
        </p:nvSpPr>
        <p:spPr>
          <a:xfrm>
            <a:off x="935943" y="835208"/>
            <a:ext cx="120973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203864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СБОРНАЯ ПО КОНКУРУ</a:t>
            </a:r>
            <a:r>
              <a:rPr lang="en-US" sz="3600" b="1" dirty="0">
                <a:solidFill>
                  <a:srgbClr val="203864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| </a:t>
            </a:r>
            <a:r>
              <a:rPr lang="ru-RU" sz="3600" b="1" dirty="0">
                <a:solidFill>
                  <a:srgbClr val="203864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ЮНОШИ И ДЕВУШКИ</a:t>
            </a:r>
          </a:p>
        </p:txBody>
      </p:sp>
      <p:pic>
        <p:nvPicPr>
          <p:cNvPr id="10" name="Рисунок 9" descr="Лента">
            <a:extLst>
              <a:ext uri="{FF2B5EF4-FFF2-40B4-BE49-F238E27FC236}">
                <a16:creationId xmlns:a16="http://schemas.microsoft.com/office/drawing/2014/main" xmlns="" id="{35B21ABE-F108-45BA-AA70-EE45A0C1E53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2816026" y="778889"/>
            <a:ext cx="864006" cy="864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910332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Звезда со сплошной заливкой">
            <a:extLst>
              <a:ext uri="{FF2B5EF4-FFF2-40B4-BE49-F238E27FC236}">
                <a16:creationId xmlns:a16="http://schemas.microsoft.com/office/drawing/2014/main" xmlns="" id="{6AFA9A42-57B6-4667-B97F-ADCE949F73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503940" y="8525487"/>
            <a:ext cx="1371600" cy="137160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378C1EB4-61F0-DD7E-E933-1109C35249D1}"/>
              </a:ext>
            </a:extLst>
          </p:cNvPr>
          <p:cNvSpPr/>
          <p:nvPr/>
        </p:nvSpPr>
        <p:spPr>
          <a:xfrm>
            <a:off x="-1" y="0"/>
            <a:ext cx="18288002" cy="1028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 dirty="0">
              <a:solidFill>
                <a:schemeClr val="bg1"/>
              </a:solidFill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65C679E0-69C8-E59E-980C-9F4909FBE0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4054716"/>
              </p:ext>
            </p:extLst>
          </p:nvPr>
        </p:nvGraphicFramePr>
        <p:xfrm>
          <a:off x="503940" y="2119479"/>
          <a:ext cx="17280123" cy="73656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{2D5ABB26-0587-4C30-8999-92F81FD0307C}</a:tableStyleId>
              </a:tblPr>
              <a:tblGrid>
                <a:gridCol w="1080008">
                  <a:extLst>
                    <a:ext uri="{9D8B030D-6E8A-4147-A177-3AD203B41FA5}">
                      <a16:colId xmlns:a16="http://schemas.microsoft.com/office/drawing/2014/main" xmlns="" val="2535497528"/>
                    </a:ext>
                  </a:extLst>
                </a:gridCol>
                <a:gridCol w="2007062">
                  <a:extLst>
                    <a:ext uri="{9D8B030D-6E8A-4147-A177-3AD203B41FA5}">
                      <a16:colId xmlns:a16="http://schemas.microsoft.com/office/drawing/2014/main" xmlns="" val="2411772741"/>
                    </a:ext>
                  </a:extLst>
                </a:gridCol>
                <a:gridCol w="2000285">
                  <a:extLst>
                    <a:ext uri="{9D8B030D-6E8A-4147-A177-3AD203B41FA5}">
                      <a16:colId xmlns:a16="http://schemas.microsoft.com/office/drawing/2014/main" xmlns="" val="1935487846"/>
                    </a:ext>
                  </a:extLst>
                </a:gridCol>
                <a:gridCol w="1778031">
                  <a:extLst>
                    <a:ext uri="{9D8B030D-6E8A-4147-A177-3AD203B41FA5}">
                      <a16:colId xmlns:a16="http://schemas.microsoft.com/office/drawing/2014/main" xmlns="" val="1895307003"/>
                    </a:ext>
                  </a:extLst>
                </a:gridCol>
                <a:gridCol w="2222540">
                  <a:extLst>
                    <a:ext uri="{9D8B030D-6E8A-4147-A177-3AD203B41FA5}">
                      <a16:colId xmlns:a16="http://schemas.microsoft.com/office/drawing/2014/main" xmlns="" val="3126707641"/>
                    </a:ext>
                  </a:extLst>
                </a:gridCol>
                <a:gridCol w="2222540">
                  <a:extLst>
                    <a:ext uri="{9D8B030D-6E8A-4147-A177-3AD203B41FA5}">
                      <a16:colId xmlns:a16="http://schemas.microsoft.com/office/drawing/2014/main" xmlns="" val="1490582789"/>
                    </a:ext>
                  </a:extLst>
                </a:gridCol>
                <a:gridCol w="2444793">
                  <a:extLst>
                    <a:ext uri="{9D8B030D-6E8A-4147-A177-3AD203B41FA5}">
                      <a16:colId xmlns:a16="http://schemas.microsoft.com/office/drawing/2014/main" xmlns="" val="2954327432"/>
                    </a:ext>
                  </a:extLst>
                </a:gridCol>
                <a:gridCol w="3524864">
                  <a:extLst>
                    <a:ext uri="{9D8B030D-6E8A-4147-A177-3AD203B41FA5}">
                      <a16:colId xmlns:a16="http://schemas.microsoft.com/office/drawing/2014/main" xmlns="" val="507845191"/>
                    </a:ext>
                  </a:extLst>
                </a:gridCol>
              </a:tblGrid>
              <a:tr h="885600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ФИО</a:t>
                      </a:r>
                      <a:endParaRPr lang="ru-RU" sz="2100" b="1" spc="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96692" marR="96692" marT="0" marB="0" anchor="ctr"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endParaRPr lang="ru-RU" sz="1400" b="1" spc="0" dirty="0">
                        <a:solidFill>
                          <a:schemeClr val="bg1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65278" marR="65278" marT="0" marB="0" anchor="ctr">
                    <a:lnB w="285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spc="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ДАТА РОЖДЕНИЯ</a:t>
                      </a:r>
                      <a:endParaRPr lang="ru-RU" sz="2100" b="1" spc="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91344" marR="91344" marT="0" marB="0" anchor="ctr"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spc="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ЗВАНИЕ / РАЗРЯД</a:t>
                      </a:r>
                      <a:endParaRPr lang="ru-RU" sz="2100" b="1" spc="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91344" marR="91344" marT="0" marB="0" anchor="ctr"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spc="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СПОРТИВНЫЙ КЛУБ</a:t>
                      </a:r>
                      <a:endParaRPr lang="ru-RU" sz="2100" b="1" spc="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91344" marR="91344" marT="0" marB="0" anchor="ctr"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100" b="1" spc="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МЕСТО</a:t>
                      </a:r>
                      <a:endParaRPr lang="ru-RU" sz="2100" b="1" spc="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91344" marR="91344" marT="0" marB="0" anchor="ctr"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9pPr>
                    </a:lstStyle>
                    <a:p>
                      <a:pPr marL="0" indent="265113" algn="l">
                        <a:spcAft>
                          <a:spcPts val="0"/>
                        </a:spcAft>
                      </a:pPr>
                      <a:r>
                        <a:rPr lang="ru-RU" sz="2100" b="1" spc="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ЛИЧНЫЙ</a:t>
                      </a:r>
                    </a:p>
                    <a:p>
                      <a:pPr marL="0" indent="265113" algn="l">
                        <a:spcAft>
                          <a:spcPts val="0"/>
                        </a:spcAft>
                      </a:pPr>
                      <a:r>
                        <a:rPr lang="ru-RU" sz="2100" b="1" spc="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ТРЕНЕР</a:t>
                      </a:r>
                      <a:endParaRPr lang="ru-RU" sz="2100" b="1" spc="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91344" marR="91344" marT="0" marB="0" anchor="ctr"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542925" algn="l">
                        <a:spcAft>
                          <a:spcPts val="0"/>
                        </a:spcAft>
                      </a:pPr>
                      <a:r>
                        <a:rPr lang="ru-RU" sz="2100" b="1" spc="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ЛУЧШИЙ </a:t>
                      </a:r>
                    </a:p>
                    <a:p>
                      <a:pPr marL="0" indent="542925" algn="l">
                        <a:spcAft>
                          <a:spcPts val="0"/>
                        </a:spcAft>
                      </a:pPr>
                      <a:r>
                        <a:rPr lang="ru-RU" sz="2100" b="1" spc="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РЕЗУЛЬТАТ 2025</a:t>
                      </a:r>
                      <a:endParaRPr lang="ru-RU" sz="2100" b="1" spc="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91344" marR="91344" marT="0" marB="0" anchor="ctr">
                    <a:lnB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12044389"/>
                  </a:ext>
                </a:extLst>
              </a:tr>
              <a:tr h="1080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</a:t>
                      </a:r>
                      <a:endParaRPr lang="ru-RU" sz="24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344" marR="91344" marT="0" marB="0" anchor="ctr"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 err="1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Баннкова</a:t>
                      </a: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Вероника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92075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2013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92075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Юн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 err="1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КЭК</a:t>
                      </a: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Ассамблея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36195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Балахна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265113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Кутузова</a:t>
                      </a:r>
                    </a:p>
                    <a:p>
                      <a:pPr marL="0" indent="265113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Е. М.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542925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место </a:t>
                      </a:r>
                    </a:p>
                    <a:p>
                      <a:pPr marL="0" indent="542925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Первенство НО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28575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79264911"/>
                  </a:ext>
                </a:extLst>
              </a:tr>
              <a:tr h="1080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9pPr>
                    </a:lstStyle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24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344" marR="91344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100" dirty="0" err="1">
                          <a:solidFill>
                            <a:srgbClr val="20386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Шулепина</a:t>
                      </a:r>
                      <a:r>
                        <a:rPr lang="ru-RU" sz="2100" dirty="0">
                          <a:solidFill>
                            <a:srgbClr val="203864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Мария</a:t>
                      </a: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92075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2013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92075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Юн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 err="1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КЭК</a:t>
                      </a: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Ассамблея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36195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Балахна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265113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Кутузова</a:t>
                      </a:r>
                    </a:p>
                    <a:p>
                      <a:pPr marL="0" indent="265113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Е. М.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542925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место </a:t>
                      </a:r>
                    </a:p>
                    <a:p>
                      <a:pPr marL="0" indent="542925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Первенство НО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28883772"/>
                  </a:ext>
                </a:extLst>
              </a:tr>
              <a:tr h="1080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24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344" marR="91344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 err="1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Клепцова</a:t>
                      </a: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Дарья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92075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2012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92075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Юн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 err="1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КЭК</a:t>
                      </a: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Ассамблея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36195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Балахна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265113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Кутузова</a:t>
                      </a:r>
                    </a:p>
                    <a:p>
                      <a:pPr marL="0" indent="265113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Е. М.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542925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место </a:t>
                      </a:r>
                    </a:p>
                    <a:p>
                      <a:pPr marL="0" indent="542925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Первенство НО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72158233"/>
                  </a:ext>
                </a:extLst>
              </a:tr>
              <a:tr h="1080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24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344" marR="91344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1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Кудрина Млада</a:t>
                      </a:r>
                      <a:endParaRPr lang="ru-RU" sz="21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92075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2010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92075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Юн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 err="1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КСК</a:t>
                      </a: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indent="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Аллюр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36195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Нижний</a:t>
                      </a:r>
                    </a:p>
                    <a:p>
                      <a:pPr marL="0" indent="36195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Новгород </a:t>
                      </a: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265113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Зубкова</a:t>
                      </a:r>
                    </a:p>
                    <a:p>
                      <a:pPr marL="0" indent="265113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Е. В.</a:t>
                      </a: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542925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место </a:t>
                      </a:r>
                    </a:p>
                    <a:p>
                      <a:pPr marL="0" indent="542925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Первенство НО</a:t>
                      </a: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488088920"/>
                  </a:ext>
                </a:extLst>
              </a:tr>
              <a:tr h="1080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24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344" marR="91344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 err="1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Караськова</a:t>
                      </a: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Диана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92075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2013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92075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Юн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 err="1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КСК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Пассаж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36195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Нижний</a:t>
                      </a:r>
                    </a:p>
                    <a:p>
                      <a:pPr marL="0" indent="36195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Новгород 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7919" marR="67919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361950" algn="l" defTabSz="914400" rtl="0" eaLnBrk="1" latinLnBrk="0" hangingPunct="1">
                        <a:spcAft>
                          <a:spcPts val="0"/>
                        </a:spcAft>
                        <a:tabLst>
                          <a:tab pos="265113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Торопов </a:t>
                      </a:r>
                    </a:p>
                    <a:p>
                      <a:pPr marL="0" indent="36195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С. В.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7919" marR="67919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36195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2 место </a:t>
                      </a:r>
                    </a:p>
                    <a:p>
                      <a:pPr marL="0" indent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Всероссийские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7919" marR="67919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801946184"/>
                  </a:ext>
                </a:extLst>
              </a:tr>
              <a:tr h="1080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ru-RU" sz="24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344" marR="91344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Пяткина</a:t>
                      </a:r>
                    </a:p>
                    <a:p>
                      <a:pPr marL="0" indent="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Алина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indent="92075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2012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indent="92075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 err="1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бр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 err="1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КСК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indent="0" algn="l" defTabSz="914400" rtl="0" eaLnBrk="1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Пассаж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02870" marR="102870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indent="36195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Нижний</a:t>
                      </a:r>
                    </a:p>
                    <a:p>
                      <a:pPr marL="0" indent="36195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Новгород 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7919" marR="67919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indent="361950" algn="l" defTabSz="914400" rtl="0" eaLnBrk="1" latinLnBrk="0" hangingPunct="1">
                        <a:spcAft>
                          <a:spcPts val="0"/>
                        </a:spcAft>
                        <a:tabLst>
                          <a:tab pos="265113" algn="l"/>
                        </a:tabLst>
                      </a:pPr>
                      <a:r>
                        <a:rPr lang="ru-RU" sz="2400" b="0" kern="1200" dirty="0" err="1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Трушенкова</a:t>
                      </a: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indent="361950" algn="l" defTabSz="914400" rtl="0" eaLnBrk="1" latinLnBrk="0" hangingPunct="1">
                        <a:spcAft>
                          <a:spcPts val="0"/>
                        </a:spcAft>
                        <a:tabLst>
                          <a:tab pos="265113" algn="l"/>
                        </a:tabLs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Е. Н.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7919" marR="67919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617538" indent="-255588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2400" b="0" kern="1200" dirty="0">
                          <a:solidFill>
                            <a:srgbClr val="203864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1 место             Всероссийские</a:t>
                      </a:r>
                      <a:endParaRPr lang="ru-RU" sz="2400" b="0" kern="1200" dirty="0">
                        <a:solidFill>
                          <a:srgbClr val="203864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7919" marR="67919" marT="0" marB="0" anchor="ctr">
                    <a:lnT w="12700" cap="flat" cmpd="sng" algn="ctr">
                      <a:solidFill>
                        <a:srgbClr val="20386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xmlns="" val="3683437516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2D3DCAA-5FBD-08B3-E6D0-E38722578CEE}"/>
              </a:ext>
            </a:extLst>
          </p:cNvPr>
          <p:cNvSpPr txBox="1"/>
          <p:nvPr/>
        </p:nvSpPr>
        <p:spPr>
          <a:xfrm>
            <a:off x="935943" y="835208"/>
            <a:ext cx="120973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203864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СБОРНАЯ ПО КОНКУРУ</a:t>
            </a:r>
            <a:r>
              <a:rPr lang="en-US" sz="3600" b="1" dirty="0">
                <a:solidFill>
                  <a:srgbClr val="203864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 | </a:t>
            </a:r>
            <a:r>
              <a:rPr lang="ru-RU" sz="3600" b="1" dirty="0">
                <a:solidFill>
                  <a:srgbClr val="203864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МАЛЬЧИКИ И ДЕВОЧКИ</a:t>
            </a:r>
          </a:p>
        </p:txBody>
      </p:sp>
      <p:pic>
        <p:nvPicPr>
          <p:cNvPr id="10" name="Рисунок 9" descr="Лента">
            <a:extLst>
              <a:ext uri="{FF2B5EF4-FFF2-40B4-BE49-F238E27FC236}">
                <a16:creationId xmlns:a16="http://schemas.microsoft.com/office/drawing/2014/main" xmlns="" id="{35B21ABE-F108-45BA-AA70-EE45A0C1E53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2816026" y="778889"/>
            <a:ext cx="864006" cy="864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805655"/>
      </p:ext>
    </p:extLst>
  </p:cSld>
  <p:clrMapOvr>
    <a:masterClrMapping/>
  </p:clrMapOvr>
  <p:transition spd="slow">
    <p:push dir="u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6574A">
                <a:alpha val="100000"/>
              </a:srgbClr>
            </a:gs>
            <a:gs pos="100000">
              <a:srgbClr val="002060">
                <a:alpha val="100000"/>
              </a:srgb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4CEE428-4052-4E67-AB32-111E2D73E4B0}"/>
              </a:ext>
            </a:extLst>
          </p:cNvPr>
          <p:cNvSpPr txBox="1"/>
          <p:nvPr/>
        </p:nvSpPr>
        <p:spPr>
          <a:xfrm>
            <a:off x="1367947" y="2520194"/>
            <a:ext cx="8424059" cy="5849422"/>
          </a:xfrm>
          <a:custGeom>
            <a:avLst/>
            <a:gdLst>
              <a:gd name="connsiteX0" fmla="*/ 0 w 8424059"/>
              <a:gd name="connsiteY0" fmla="*/ 0 h 5849422"/>
              <a:gd name="connsiteX1" fmla="*/ 8424059 w 8424059"/>
              <a:gd name="connsiteY1" fmla="*/ 0 h 5849422"/>
              <a:gd name="connsiteX2" fmla="*/ 8424059 w 8424059"/>
              <a:gd name="connsiteY2" fmla="*/ 5849422 h 5849422"/>
              <a:gd name="connsiteX3" fmla="*/ 0 w 8424059"/>
              <a:gd name="connsiteY3" fmla="*/ 5849422 h 5849422"/>
              <a:gd name="connsiteX4" fmla="*/ 0 w 8424059"/>
              <a:gd name="connsiteY4" fmla="*/ 0 h 5849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24059" h="5849422" extrusionOk="0">
                <a:moveTo>
                  <a:pt x="0" y="0"/>
                </a:moveTo>
                <a:cubicBezTo>
                  <a:pt x="2558791" y="-107824"/>
                  <a:pt x="5467062" y="165606"/>
                  <a:pt x="8424059" y="0"/>
                </a:cubicBezTo>
                <a:cubicBezTo>
                  <a:pt x="8405381" y="1703536"/>
                  <a:pt x="8300856" y="4136311"/>
                  <a:pt x="8424059" y="5849422"/>
                </a:cubicBezTo>
                <a:cubicBezTo>
                  <a:pt x="5992894" y="5682553"/>
                  <a:pt x="1521654" y="5769549"/>
                  <a:pt x="0" y="5849422"/>
                </a:cubicBezTo>
                <a:cubicBezTo>
                  <a:pt x="32941" y="4522578"/>
                  <a:pt x="2543" y="1936581"/>
                  <a:pt x="0" y="0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xmlns="" sd="257242333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400" b="1">
                <a:solidFill>
                  <a:srgbClr val="18171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428625" indent="-4286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КУБОК ГЛАВЫ ГОРОДА  </a:t>
            </a:r>
          </a:p>
          <a:p>
            <a:pPr marL="428625" indent="-4286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ЧЕМПИОНАТ И ПЕРВЕНСТВО НИЖЕГОРОДСКОЙ ОБЛАСТИ</a:t>
            </a:r>
          </a:p>
          <a:p>
            <a:pPr marL="428625" indent="-4286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КУБОК НИЖЕГОРОДСКОЙ </a:t>
            </a:r>
          </a:p>
          <a:p>
            <a:pPr marL="428625" indent="-4286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СЕРИЯ КОНКУРНЫЙ ТРИКОЛОР</a:t>
            </a:r>
          </a:p>
          <a:p>
            <a:pPr marL="428625" indent="-4286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ЧЕМПИОНАТ И ПЕРВЕНСТВО </a:t>
            </a:r>
            <a:r>
              <a:rPr lang="ru-RU" sz="21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ПФО</a:t>
            </a:r>
            <a:endParaRPr lang="ru-RU" sz="21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28625" indent="-4286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ТУРНИР «ЗА ПОБЕДУ» ВСЕРОССИЙСКИЙ ТУРНИР ПО ПОНИ-СПОРТУ «АССАМБЛЕЯ ПОНИ-</a:t>
            </a:r>
            <a:r>
              <a:rPr lang="ru-RU" sz="21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СТАРС</a:t>
            </a:r>
            <a:r>
              <a:rPr lang="ru-RU" sz="2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»</a:t>
            </a:r>
          </a:p>
          <a:p>
            <a:pPr marL="428625" indent="-4286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КУБОК </a:t>
            </a:r>
            <a:r>
              <a:rPr lang="ru-RU" sz="21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КЭК</a:t>
            </a:r>
            <a:r>
              <a:rPr lang="ru-RU" sz="2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«АССАМБЛЕЯ» ДЛЯ ПОНИ</a:t>
            </a:r>
          </a:p>
          <a:p>
            <a:pPr marL="428625" indent="-4286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КУБОК ГЛАВЫ ДАЛЬНЕКОНСТАНТИНОВСКОГО РАЙОНА КУБОК ГУБЕРНАТОРА</a:t>
            </a:r>
          </a:p>
          <a:p>
            <a:pPr marL="428625" indent="-428625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КУБОК КСК «</a:t>
            </a:r>
            <a:r>
              <a:rPr lang="ru-RU" sz="210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КУРЦЕВО</a:t>
            </a:r>
            <a:r>
              <a:rPr lang="ru-RU" sz="2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»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CFF908E3-FFEC-405C-B412-B41AAB0168FD}"/>
              </a:ext>
            </a:extLst>
          </p:cNvPr>
          <p:cNvSpPr txBox="1"/>
          <p:nvPr/>
        </p:nvSpPr>
        <p:spPr>
          <a:xfrm>
            <a:off x="1151945" y="1039472"/>
            <a:ext cx="7992056" cy="9585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400" b="1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ru-RU" sz="4200" dirty="0">
                <a:solidFill>
                  <a:srgbClr val="20386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НАШИ ПЛАНЫ НА 2026ГОД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BCF9EC37-1736-4BB4-952F-E8EBC24302B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31" r="31919"/>
          <a:stretch/>
        </p:blipFill>
        <p:spPr>
          <a:xfrm>
            <a:off x="10716311" y="-46780"/>
            <a:ext cx="7715754" cy="10360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957318"/>
      </p:ext>
    </p:extLst>
  </p:cSld>
  <p:clrMapOvr>
    <a:masterClrMapping/>
  </p:clrMapOvr>
  <p:transition spd="slow"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6574A">
                <a:alpha val="100000"/>
              </a:srgbClr>
            </a:gs>
            <a:gs pos="100000">
              <a:srgbClr val="002060">
                <a:alpha val="100000"/>
              </a:srgb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248959" y="2552700"/>
            <a:ext cx="8839222" cy="5540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4519"/>
              </a:lnSpc>
            </a:pPr>
            <a:r>
              <a:rPr lang="en-US" sz="12516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ПЛАНЫ</a:t>
            </a:r>
            <a:endParaRPr lang="en-US" sz="12516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14519"/>
              </a:lnSpc>
            </a:pPr>
            <a:r>
              <a:rPr lang="en-US" sz="12516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ВЫЕЗДНЫХ</a:t>
            </a:r>
            <a:endParaRPr lang="en-US" sz="12516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14519"/>
              </a:lnSpc>
            </a:pPr>
            <a:r>
              <a:rPr lang="en-US" sz="12516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ТУРНИРОВ</a:t>
            </a:r>
            <a:endParaRPr lang="en-US" sz="12516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" name="Freeform 3"/>
          <p:cNvSpPr/>
          <p:nvPr/>
        </p:nvSpPr>
        <p:spPr>
          <a:xfrm rot="1243860">
            <a:off x="12623046" y="1175078"/>
            <a:ext cx="7025803" cy="6955545"/>
          </a:xfrm>
          <a:custGeom>
            <a:avLst/>
            <a:gdLst/>
            <a:ahLst/>
            <a:cxnLst/>
            <a:rect l="l" t="t" r="r" b="b"/>
            <a:pathLst>
              <a:path w="7025803" h="6955545">
                <a:moveTo>
                  <a:pt x="0" y="0"/>
                </a:moveTo>
                <a:lnTo>
                  <a:pt x="7025803" y="0"/>
                </a:lnTo>
                <a:lnTo>
                  <a:pt x="7025803" y="6955545"/>
                </a:lnTo>
                <a:lnTo>
                  <a:pt x="0" y="69555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378C1EB4-61F0-DD7E-E933-1109C35249D1}"/>
              </a:ext>
            </a:extLst>
          </p:cNvPr>
          <p:cNvSpPr/>
          <p:nvPr/>
        </p:nvSpPr>
        <p:spPr>
          <a:xfrm>
            <a:off x="-1" y="0"/>
            <a:ext cx="18288002" cy="1028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 dirty="0">
              <a:solidFill>
                <a:srgbClr val="89A974"/>
              </a:solidFill>
            </a:endParaRPr>
          </a:p>
        </p:txBody>
      </p:sp>
      <p:pic>
        <p:nvPicPr>
          <p:cNvPr id="6" name="Рисунок 5" descr="Маркер">
            <a:extLst>
              <a:ext uri="{FF2B5EF4-FFF2-40B4-BE49-F238E27FC236}">
                <a16:creationId xmlns:a16="http://schemas.microsoft.com/office/drawing/2014/main" xmlns="" id="{41D56AFC-F7FC-2A3E-D399-EDFC809948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6846" r="17729"/>
          <a:stretch/>
        </p:blipFill>
        <p:spPr>
          <a:xfrm>
            <a:off x="11304240" y="-2"/>
            <a:ext cx="6983760" cy="7907646"/>
          </a:xfrm>
          <a:prstGeom prst="rect">
            <a:avLst/>
          </a:prstGeom>
          <a:effectLst/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65C679E0-69C8-E59E-980C-9F4909FBE0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667673"/>
              </p:ext>
            </p:extLst>
          </p:nvPr>
        </p:nvGraphicFramePr>
        <p:xfrm>
          <a:off x="815813" y="2097897"/>
          <a:ext cx="16392319" cy="695652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{2D5ABB26-0587-4C30-8999-92F81FD0307C}</a:tableStyleId>
              </a:tblPr>
              <a:tblGrid>
                <a:gridCol w="7536257">
                  <a:extLst>
                    <a:ext uri="{9D8B030D-6E8A-4147-A177-3AD203B41FA5}">
                      <a16:colId xmlns:a16="http://schemas.microsoft.com/office/drawing/2014/main" xmlns="" val="2411772741"/>
                    </a:ext>
                  </a:extLst>
                </a:gridCol>
                <a:gridCol w="5098245">
                  <a:extLst>
                    <a:ext uri="{9D8B030D-6E8A-4147-A177-3AD203B41FA5}">
                      <a16:colId xmlns:a16="http://schemas.microsoft.com/office/drawing/2014/main" xmlns="" val="1916724146"/>
                    </a:ext>
                  </a:extLst>
                </a:gridCol>
                <a:gridCol w="3757817">
                  <a:extLst>
                    <a:ext uri="{9D8B030D-6E8A-4147-A177-3AD203B41FA5}">
                      <a16:colId xmlns:a16="http://schemas.microsoft.com/office/drawing/2014/main" xmlns="" val="1452997701"/>
                    </a:ext>
                  </a:extLst>
                </a:gridCol>
              </a:tblGrid>
              <a:tr h="89929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200" b="1" kern="1200" spc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ЧТО</a:t>
                      </a:r>
                    </a:p>
                  </a:txBody>
                  <a:tcPr marL="12642" marR="12642" marT="12642" marB="0" anchor="ctr"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200" b="1" kern="1200" spc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ГДЕ    </a:t>
                      </a:r>
                    </a:p>
                  </a:txBody>
                  <a:tcPr marL="12642" marR="12642" marT="12642" marB="0" anchor="ctr"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200" b="1" kern="1200" spc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КОГДА</a:t>
                      </a:r>
                    </a:p>
                  </a:txBody>
                  <a:tcPr marL="97917" marR="97917" marT="0" marB="0" anchor="ctr"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12044389"/>
                  </a:ext>
                </a:extLst>
              </a:tr>
              <a:tr h="865319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Всероссийские</a:t>
                      </a:r>
                      <a:endParaRPr lang="en-US" sz="30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642" marR="12642" marT="12642" marB="0" anchor="ctr"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Московская область</a:t>
                      </a:r>
                    </a:p>
                  </a:txBody>
                  <a:tcPr marL="12642" marR="12642" marT="12642" marB="0" anchor="ctr"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Февраль</a:t>
                      </a:r>
                    </a:p>
                  </a:txBody>
                  <a:tcPr marL="12642" marR="12642" marT="12642" marB="0" anchor="ctr"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28883772"/>
                  </a:ext>
                </a:extLst>
              </a:tr>
              <a:tr h="86531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  <a:defRPr/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Кубок России по конкуру</a:t>
                      </a:r>
                      <a:endParaRPr lang="en-US" sz="30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Московская область</a:t>
                      </a: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Март</a:t>
                      </a: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71611015"/>
                  </a:ext>
                </a:extLst>
              </a:tr>
              <a:tr h="86531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  <a:defRPr/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Кубок Регионов по конкуру</a:t>
                      </a:r>
                      <a:endParaRPr lang="en-US" sz="30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Московская область</a:t>
                      </a: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Март</a:t>
                      </a: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58600558"/>
                  </a:ext>
                </a:extLst>
              </a:tr>
              <a:tr h="86531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  <a:defRPr/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Этап Кубка Евразии</a:t>
                      </a:r>
                      <a:endParaRPr lang="en-US" sz="30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Московская область</a:t>
                      </a: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Март</a:t>
                      </a: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5132351"/>
                  </a:ext>
                </a:extLst>
              </a:tr>
              <a:tr h="865319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Этап Кубка Евразии</a:t>
                      </a:r>
                      <a:endParaRPr lang="en-US" sz="30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  <a:defRPr/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Московская область</a:t>
                      </a: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Апрель</a:t>
                      </a: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35157507"/>
                  </a:ext>
                </a:extLst>
              </a:tr>
              <a:tr h="86531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  <a:defRPr/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Первенство России по конкуру</a:t>
                      </a:r>
                      <a:endParaRPr lang="en-US" sz="30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Московская область</a:t>
                      </a: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Август</a:t>
                      </a: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14748903"/>
                  </a:ext>
                </a:extLst>
              </a:tr>
              <a:tr h="86531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  <a:defRPr/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Спартакиада</a:t>
                      </a:r>
                      <a:endParaRPr lang="en-US" sz="30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85725" algn="l" defTabSz="914400" rtl="0" eaLnBrk="1" fontAlgn="ctr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 назначению</a:t>
                      </a: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Август</a:t>
                      </a: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0525634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E589301-CB11-4686-94F8-A523EA039CB6}"/>
              </a:ext>
            </a:extLst>
          </p:cNvPr>
          <p:cNvSpPr txBox="1"/>
          <p:nvPr/>
        </p:nvSpPr>
        <p:spPr>
          <a:xfrm>
            <a:off x="503940" y="823470"/>
            <a:ext cx="907206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400" b="1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ru-RU" sz="4800" dirty="0">
                <a:solidFill>
                  <a:srgbClr val="002060"/>
                </a:solidFill>
              </a:rPr>
              <a:t>НАШИ ПЛАНЫ НА 2026 ГОД</a:t>
            </a:r>
          </a:p>
        </p:txBody>
      </p:sp>
    </p:spTree>
    <p:extLst>
      <p:ext uri="{BB962C8B-B14F-4D97-AF65-F5344CB8AC3E}">
        <p14:creationId xmlns:p14="http://schemas.microsoft.com/office/powerpoint/2010/main" val="3745514976"/>
      </p:ext>
    </p:extLst>
  </p:cSld>
  <p:clrMapOvr>
    <a:masterClrMapping/>
  </p:clrMapOvr>
  <p:transition spd="slow">
    <p:cover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378C1EB4-61F0-DD7E-E933-1109C35249D1}"/>
              </a:ext>
            </a:extLst>
          </p:cNvPr>
          <p:cNvSpPr/>
          <p:nvPr/>
        </p:nvSpPr>
        <p:spPr>
          <a:xfrm>
            <a:off x="-1" y="0"/>
            <a:ext cx="18288002" cy="1028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 dirty="0">
              <a:solidFill>
                <a:srgbClr val="89A974"/>
              </a:solidFill>
            </a:endParaRPr>
          </a:p>
        </p:txBody>
      </p:sp>
      <p:pic>
        <p:nvPicPr>
          <p:cNvPr id="6" name="Рисунок 5" descr="Маркер">
            <a:extLst>
              <a:ext uri="{FF2B5EF4-FFF2-40B4-BE49-F238E27FC236}">
                <a16:creationId xmlns:a16="http://schemas.microsoft.com/office/drawing/2014/main" xmlns="" id="{41D56AFC-F7FC-2A3E-D399-EDFC809948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6846" r="17729"/>
          <a:stretch/>
        </p:blipFill>
        <p:spPr>
          <a:xfrm>
            <a:off x="11304240" y="-2"/>
            <a:ext cx="6983760" cy="7907646"/>
          </a:xfrm>
          <a:prstGeom prst="rect">
            <a:avLst/>
          </a:prstGeom>
          <a:effectLst/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65C679E0-69C8-E59E-980C-9F4909FBE0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1294160"/>
              </p:ext>
            </p:extLst>
          </p:nvPr>
        </p:nvGraphicFramePr>
        <p:xfrm>
          <a:off x="815813" y="2097898"/>
          <a:ext cx="16392319" cy="695652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{2D5ABB26-0587-4C30-8999-92F81FD0307C}</a:tableStyleId>
              </a:tblPr>
              <a:tblGrid>
                <a:gridCol w="7536257">
                  <a:extLst>
                    <a:ext uri="{9D8B030D-6E8A-4147-A177-3AD203B41FA5}">
                      <a16:colId xmlns:a16="http://schemas.microsoft.com/office/drawing/2014/main" xmlns="" val="2411772741"/>
                    </a:ext>
                  </a:extLst>
                </a:gridCol>
                <a:gridCol w="5098245">
                  <a:extLst>
                    <a:ext uri="{9D8B030D-6E8A-4147-A177-3AD203B41FA5}">
                      <a16:colId xmlns:a16="http://schemas.microsoft.com/office/drawing/2014/main" xmlns="" val="1916724146"/>
                    </a:ext>
                  </a:extLst>
                </a:gridCol>
                <a:gridCol w="3757817">
                  <a:extLst>
                    <a:ext uri="{9D8B030D-6E8A-4147-A177-3AD203B41FA5}">
                      <a16:colId xmlns:a16="http://schemas.microsoft.com/office/drawing/2014/main" xmlns="" val="1452997701"/>
                    </a:ext>
                  </a:extLst>
                </a:gridCol>
              </a:tblGrid>
              <a:tr h="89929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200" b="1" kern="1200" spc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ЧТО</a:t>
                      </a:r>
                    </a:p>
                  </a:txBody>
                  <a:tcPr marL="12642" marR="12642" marT="12642" marB="0" anchor="ctr"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200" b="1" kern="1200" spc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ГДЕ    </a:t>
                      </a:r>
                    </a:p>
                  </a:txBody>
                  <a:tcPr marL="12642" marR="12642" marT="12642" marB="0" anchor="ctr"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200" b="1" kern="1200" spc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КОГДА</a:t>
                      </a:r>
                    </a:p>
                  </a:txBody>
                  <a:tcPr marL="97917" marR="97917" marT="0" marB="0" anchor="ctr"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12044389"/>
                  </a:ext>
                </a:extLst>
              </a:tr>
              <a:tr h="865319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Всероссийские</a:t>
                      </a:r>
                      <a:endParaRPr lang="en-US" sz="30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642" marR="12642" marT="12642" marB="0" anchor="ctr"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  <a:defRPr/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Московская область</a:t>
                      </a:r>
                    </a:p>
                  </a:txBody>
                  <a:tcPr marL="12642" marR="12642" marT="12642" marB="0" anchor="ctr"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Июнь</a:t>
                      </a:r>
                    </a:p>
                  </a:txBody>
                  <a:tcPr marL="12642" marR="12642" marT="12642" marB="0" anchor="ctr"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28883772"/>
                  </a:ext>
                </a:extLst>
              </a:tr>
              <a:tr h="865319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Чемпионат Евразии</a:t>
                      </a:r>
                      <a:endParaRPr lang="en-US" sz="30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  <a:defRPr/>
                      </a:pPr>
                      <a:r>
                        <a:rPr kumimoji="0" lang="ru-RU" sz="3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Московская область</a:t>
                      </a:r>
                      <a:endParaRPr kumimoji="0" lang="ru-RU" sz="3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Июль</a:t>
                      </a: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71611015"/>
                  </a:ext>
                </a:extLst>
              </a:tr>
              <a:tr h="865319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Чемпионат России</a:t>
                      </a:r>
                      <a:endParaRPr lang="en-US" sz="30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  <a:defRPr/>
                      </a:pPr>
                      <a:r>
                        <a:rPr kumimoji="0" lang="ru-RU" sz="3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Московская область</a:t>
                      </a:r>
                      <a:endParaRPr kumimoji="0" lang="ru-RU" sz="3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Август</a:t>
                      </a: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58600558"/>
                  </a:ext>
                </a:extLst>
              </a:tr>
              <a:tr h="865319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Всероссийские</a:t>
                      </a:r>
                      <a:endParaRPr lang="en-US" sz="30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  <a:defRPr/>
                      </a:pPr>
                      <a:r>
                        <a:rPr kumimoji="0" lang="ru-RU" sz="3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Московская область</a:t>
                      </a:r>
                      <a:endParaRPr kumimoji="0" lang="ru-RU" sz="3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Август</a:t>
                      </a: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5132351"/>
                  </a:ext>
                </a:extLst>
              </a:tr>
              <a:tr h="865319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Первенство Евразии по конкуру</a:t>
                      </a:r>
                      <a:endParaRPr lang="en-US" sz="30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  <a:defRPr/>
                      </a:pPr>
                      <a:r>
                        <a:rPr kumimoji="0" lang="ru-RU" sz="3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Московская область</a:t>
                      </a:r>
                      <a:endParaRPr kumimoji="0" lang="ru-RU" sz="3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4472C4">
                            <a:lumMod val="50000"/>
                          </a:srgb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Август</a:t>
                      </a: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35157507"/>
                  </a:ext>
                </a:extLst>
              </a:tr>
              <a:tr h="865319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Международные </a:t>
                      </a:r>
                      <a:endParaRPr lang="en-US" sz="30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  <a:defRPr/>
                      </a:pPr>
                      <a:r>
                        <a:rPr kumimoji="0" lang="ru-RU" sz="3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Республика Беларусь</a:t>
                      </a: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Июль</a:t>
                      </a: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88848248"/>
                  </a:ext>
                </a:extLst>
              </a:tr>
              <a:tr h="865319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Всероссийские соревнования</a:t>
                      </a:r>
                      <a:endParaRPr lang="en-US" sz="30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  <a:defRPr/>
                      </a:pPr>
                      <a:r>
                        <a:rPr kumimoji="0" lang="ru-RU" sz="3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4472C4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Московская область</a:t>
                      </a: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Сентябрь-декабрь</a:t>
                      </a: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1474890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E589301-CB11-4686-94F8-A523EA039CB6}"/>
              </a:ext>
            </a:extLst>
          </p:cNvPr>
          <p:cNvSpPr txBox="1"/>
          <p:nvPr/>
        </p:nvSpPr>
        <p:spPr>
          <a:xfrm>
            <a:off x="503940" y="823470"/>
            <a:ext cx="907206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400" b="1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ru-RU" sz="4800" dirty="0">
                <a:solidFill>
                  <a:srgbClr val="002060"/>
                </a:solidFill>
              </a:rPr>
              <a:t>НАШИ ПЛАНЫ НА 2026 ГОД</a:t>
            </a:r>
          </a:p>
        </p:txBody>
      </p:sp>
    </p:spTree>
    <p:extLst>
      <p:ext uri="{BB962C8B-B14F-4D97-AF65-F5344CB8AC3E}">
        <p14:creationId xmlns:p14="http://schemas.microsoft.com/office/powerpoint/2010/main" val="829586909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378C1EB4-61F0-DD7E-E933-1109C35249D1}"/>
              </a:ext>
            </a:extLst>
          </p:cNvPr>
          <p:cNvSpPr/>
          <p:nvPr/>
        </p:nvSpPr>
        <p:spPr>
          <a:xfrm>
            <a:off x="-1" y="0"/>
            <a:ext cx="18288002" cy="10287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700" dirty="0">
              <a:solidFill>
                <a:srgbClr val="89A974"/>
              </a:solidFill>
            </a:endParaRPr>
          </a:p>
        </p:txBody>
      </p:sp>
      <p:pic>
        <p:nvPicPr>
          <p:cNvPr id="6" name="Рисунок 5" descr="Маркер">
            <a:extLst>
              <a:ext uri="{FF2B5EF4-FFF2-40B4-BE49-F238E27FC236}">
                <a16:creationId xmlns:a16="http://schemas.microsoft.com/office/drawing/2014/main" xmlns="" id="{41D56AFC-F7FC-2A3E-D399-EDFC809948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6846" r="17729"/>
          <a:stretch/>
        </p:blipFill>
        <p:spPr>
          <a:xfrm>
            <a:off x="11304240" y="-2"/>
            <a:ext cx="6983760" cy="7907646"/>
          </a:xfrm>
          <a:prstGeom prst="rect">
            <a:avLst/>
          </a:prstGeom>
          <a:effectLst/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65C679E0-69C8-E59E-980C-9F4909FBE0B7}"/>
              </a:ext>
            </a:extLst>
          </p:cNvPr>
          <p:cNvGraphicFramePr>
            <a:graphicFrameLocks noGrp="1"/>
          </p:cNvGraphicFramePr>
          <p:nvPr/>
        </p:nvGraphicFramePr>
        <p:xfrm>
          <a:off x="743738" y="2096847"/>
          <a:ext cx="16392319" cy="6969417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{2D5ABB26-0587-4C30-8999-92F81FD0307C}</a:tableStyleId>
              </a:tblPr>
              <a:tblGrid>
                <a:gridCol w="7536257">
                  <a:extLst>
                    <a:ext uri="{9D8B030D-6E8A-4147-A177-3AD203B41FA5}">
                      <a16:colId xmlns:a16="http://schemas.microsoft.com/office/drawing/2014/main" xmlns="" val="2411772741"/>
                    </a:ext>
                  </a:extLst>
                </a:gridCol>
                <a:gridCol w="5098245">
                  <a:extLst>
                    <a:ext uri="{9D8B030D-6E8A-4147-A177-3AD203B41FA5}">
                      <a16:colId xmlns:a16="http://schemas.microsoft.com/office/drawing/2014/main" xmlns="" val="1916724146"/>
                    </a:ext>
                  </a:extLst>
                </a:gridCol>
                <a:gridCol w="3757817">
                  <a:extLst>
                    <a:ext uri="{9D8B030D-6E8A-4147-A177-3AD203B41FA5}">
                      <a16:colId xmlns:a16="http://schemas.microsoft.com/office/drawing/2014/main" xmlns="" val="1452997701"/>
                    </a:ext>
                  </a:extLst>
                </a:gridCol>
              </a:tblGrid>
              <a:tr h="785709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200" b="1" kern="1200" spc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ЧТО</a:t>
                      </a:r>
                    </a:p>
                  </a:txBody>
                  <a:tcPr marL="12642" marR="12642" marT="12642" marB="0" anchor="ctr"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200" b="1" kern="1200" spc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ГДЕ    </a:t>
                      </a:r>
                    </a:p>
                  </a:txBody>
                  <a:tcPr marL="12642" marR="12642" marT="12642" marB="0" anchor="ctr"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alatino Linotype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200" b="1" kern="1200" spc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КОГДА</a:t>
                      </a:r>
                    </a:p>
                  </a:txBody>
                  <a:tcPr marL="97917" marR="97917" marT="0" marB="0" anchor="ctr">
                    <a:lnB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112044389"/>
                  </a:ext>
                </a:extLst>
              </a:tr>
              <a:tr h="876111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Всероссийские </a:t>
                      </a:r>
                      <a:endParaRPr lang="en-US" sz="30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642" marR="12642" marT="12642" marB="0" anchor="ctr"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  <a:defRPr/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Московская область</a:t>
                      </a:r>
                    </a:p>
                  </a:txBody>
                  <a:tcPr marL="12642" marR="12642" marT="12642" marB="0" anchor="ctr"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85725" algn="l" defTabSz="914400" rtl="0" eaLnBrk="1" fontAlgn="ctr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Август</a:t>
                      </a:r>
                    </a:p>
                  </a:txBody>
                  <a:tcPr marL="12642" marR="12642" marT="12642" marB="0" anchor="ctr">
                    <a:lnT w="3810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528883772"/>
                  </a:ext>
                </a:extLst>
              </a:tr>
              <a:tr h="927042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Лично-командное Первенство России </a:t>
                      </a:r>
                    </a:p>
                    <a:p>
                      <a:pPr marL="0" algn="l" defTabSz="914400" rtl="0" eaLnBrk="1" fontAlgn="ctr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среди детей, юношей, юниоров</a:t>
                      </a:r>
                      <a:endParaRPr lang="en-US" sz="30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Тверская область</a:t>
                      </a: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85725" algn="l" defTabSz="914400" rtl="0" eaLnBrk="1" fontAlgn="ctr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Сентябрь</a:t>
                      </a: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71611015"/>
                  </a:ext>
                </a:extLst>
              </a:tr>
              <a:tr h="876111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Всероссийские</a:t>
                      </a: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Московская область</a:t>
                      </a: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85725" algn="l" defTabSz="914400" rtl="0" eaLnBrk="1" fontAlgn="ctr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Сентябрь</a:t>
                      </a: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258600558"/>
                  </a:ext>
                </a:extLst>
              </a:tr>
              <a:tr h="876111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Кубок Евразии</a:t>
                      </a: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  <a:defRPr/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Московская область</a:t>
                      </a: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85725" algn="l" defTabSz="914400" rtl="0" eaLnBrk="1" fontAlgn="ctr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Октябрь</a:t>
                      </a: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45132351"/>
                  </a:ext>
                </a:extLst>
              </a:tr>
              <a:tr h="876111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  <a:defRPr/>
                      </a:pPr>
                      <a:r>
                        <a:rPr lang="ru-RU" sz="3000" b="0" kern="12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Всероссийские</a:t>
                      </a:r>
                      <a:endParaRPr lang="ru-RU" sz="30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  <a:defRPr/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Московская область</a:t>
                      </a: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85725" algn="l" defTabSz="914400" rtl="0" eaLnBrk="1" fontAlgn="t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Декабрь</a:t>
                      </a: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35157507"/>
                  </a:ext>
                </a:extLst>
              </a:tr>
              <a:tr h="876111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Всероссийские </a:t>
                      </a:r>
                      <a:endParaRPr lang="en-US" sz="30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  <a:defRPr/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Московская область</a:t>
                      </a: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85725" indent="0" algn="l" defTabSz="914400" rtl="0" eaLnBrk="1" fontAlgn="ctr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Август</a:t>
                      </a: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314748903"/>
                  </a:ext>
                </a:extLst>
              </a:tr>
              <a:tr h="876111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Кубок Содружества</a:t>
                      </a:r>
                      <a:endParaRPr lang="en-US" sz="3000" b="0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fontAlgn="ctr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 назначению</a:t>
                      </a: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85725" algn="l" defTabSz="914400" rtl="0" eaLnBrk="1" fontAlgn="ctr" latinLnBrk="0" hangingPunct="1"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3000" b="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 назначению</a:t>
                      </a:r>
                    </a:p>
                  </a:txBody>
                  <a:tcPr marL="12642" marR="12642" marT="12642" marB="0" anchor="ctr"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666287726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9E589301-CB11-4686-94F8-A523EA039CB6}"/>
              </a:ext>
            </a:extLst>
          </p:cNvPr>
          <p:cNvSpPr txBox="1"/>
          <p:nvPr/>
        </p:nvSpPr>
        <p:spPr>
          <a:xfrm>
            <a:off x="503940" y="823470"/>
            <a:ext cx="907206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400" b="1">
                <a:solidFill>
                  <a:schemeClr val="bg1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ru-RU" sz="4800" dirty="0">
                <a:solidFill>
                  <a:srgbClr val="002060"/>
                </a:solidFill>
              </a:rPr>
              <a:t>НАШИ ПЛАНЫ НА 2026 ГОД</a:t>
            </a:r>
          </a:p>
        </p:txBody>
      </p:sp>
    </p:spTree>
    <p:extLst>
      <p:ext uri="{BB962C8B-B14F-4D97-AF65-F5344CB8AC3E}">
        <p14:creationId xmlns:p14="http://schemas.microsoft.com/office/powerpoint/2010/main" val="42675434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6574A">
                <a:alpha val="100000"/>
              </a:srgbClr>
            </a:gs>
            <a:gs pos="100000">
              <a:srgbClr val="002060">
                <a:alpha val="100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6">
            <a:extLst>
              <a:ext uri="{FF2B5EF4-FFF2-40B4-BE49-F238E27FC236}">
                <a16:creationId xmlns:a16="http://schemas.microsoft.com/office/drawing/2014/main" xmlns="" id="{FB09458F-9203-4AEE-AB6E-808C4F783C88}"/>
              </a:ext>
            </a:extLst>
          </p:cNvPr>
          <p:cNvSpPr/>
          <p:nvPr/>
        </p:nvSpPr>
        <p:spPr>
          <a:xfrm>
            <a:off x="11001016" y="1333500"/>
            <a:ext cx="4166886" cy="4114800"/>
          </a:xfrm>
          <a:custGeom>
            <a:avLst/>
            <a:gdLst/>
            <a:ahLst/>
            <a:cxnLst/>
            <a:rect l="l" t="t" r="r" b="b"/>
            <a:pathLst>
              <a:path w="4166886" h="4114800">
                <a:moveTo>
                  <a:pt x="0" y="0"/>
                </a:moveTo>
                <a:lnTo>
                  <a:pt x="4166886" y="0"/>
                </a:lnTo>
                <a:lnTo>
                  <a:pt x="41668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371600" y="4792153"/>
            <a:ext cx="15877765" cy="2074293"/>
          </a:xfrm>
          <a:custGeom>
            <a:avLst/>
            <a:gdLst/>
            <a:ahLst/>
            <a:cxnLst/>
            <a:rect l="l" t="t" r="r" b="b"/>
            <a:pathLst>
              <a:path w="21170353" h="2765724">
                <a:moveTo>
                  <a:pt x="0" y="0"/>
                </a:moveTo>
                <a:lnTo>
                  <a:pt x="21170353" y="0"/>
                </a:lnTo>
                <a:lnTo>
                  <a:pt x="21170353" y="2765724"/>
                </a:lnTo>
                <a:lnTo>
                  <a:pt x="0" y="2765724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</p:spPr>
      </p:sp>
      <p:sp>
        <p:nvSpPr>
          <p:cNvPr id="4" name="TextBox 4"/>
          <p:cNvSpPr txBox="1"/>
          <p:nvPr/>
        </p:nvSpPr>
        <p:spPr>
          <a:xfrm>
            <a:off x="2781300" y="3390900"/>
            <a:ext cx="10744200" cy="4100312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>
              <a:lnSpc>
                <a:spcPts val="14256"/>
              </a:lnSpc>
            </a:pPr>
            <a:r>
              <a:rPr lang="en-US" sz="8800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Verdana Bold"/>
              </a:rPr>
              <a:t>СПАСИБО</a:t>
            </a:r>
            <a:r>
              <a:rPr lang="ru-RU" sz="8800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Verdana Bold"/>
              </a:rPr>
              <a:t> </a:t>
            </a:r>
          </a:p>
          <a:p>
            <a:pPr>
              <a:lnSpc>
                <a:spcPts val="14256"/>
              </a:lnSpc>
            </a:pPr>
            <a:r>
              <a:rPr lang="en-US" sz="8800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Verdana Bold"/>
              </a:rPr>
              <a:t>ЗА</a:t>
            </a:r>
            <a:r>
              <a:rPr lang="en-US" sz="8800" b="1" dirty="0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Verdana Bold"/>
              </a:rPr>
              <a:t> </a:t>
            </a:r>
            <a:r>
              <a:rPr lang="en-US" sz="8800" b="1" dirty="0" err="1">
                <a:solidFill>
                  <a:srgbClr val="FFFFF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Verdana Bold"/>
              </a:rPr>
              <a:t>ВНИМАНИЕ</a:t>
            </a:r>
            <a:endParaRPr lang="en-US" sz="8800" b="1" dirty="0">
              <a:solidFill>
                <a:srgbClr val="FFFFF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Verdana Bold"/>
            </a:endParaRPr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xmlns="" id="{24992C3C-5E82-4EC8-AC05-E219149BD3EB}"/>
              </a:ext>
            </a:extLst>
          </p:cNvPr>
          <p:cNvSpPr/>
          <p:nvPr/>
        </p:nvSpPr>
        <p:spPr>
          <a:xfrm>
            <a:off x="12155020" y="1677954"/>
            <a:ext cx="5698998" cy="8229600"/>
          </a:xfrm>
          <a:custGeom>
            <a:avLst/>
            <a:gdLst/>
            <a:ahLst/>
            <a:cxnLst/>
            <a:rect l="l" t="t" r="r" b="b"/>
            <a:pathLst>
              <a:path w="5698998" h="8229600">
                <a:moveTo>
                  <a:pt x="0" y="0"/>
                </a:moveTo>
                <a:lnTo>
                  <a:pt x="5698998" y="0"/>
                </a:lnTo>
                <a:lnTo>
                  <a:pt x="5698998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2" name="Freeform 8">
            <a:extLst>
              <a:ext uri="{FF2B5EF4-FFF2-40B4-BE49-F238E27FC236}">
                <a16:creationId xmlns:a16="http://schemas.microsoft.com/office/drawing/2014/main" xmlns="" id="{BBB9CFEF-88B9-41EE-818D-7D13D06DECA4}"/>
              </a:ext>
            </a:extLst>
          </p:cNvPr>
          <p:cNvSpPr/>
          <p:nvPr/>
        </p:nvSpPr>
        <p:spPr>
          <a:xfrm>
            <a:off x="8807167" y="2933078"/>
            <a:ext cx="2193849" cy="2188364"/>
          </a:xfrm>
          <a:custGeom>
            <a:avLst/>
            <a:gdLst/>
            <a:ahLst/>
            <a:cxnLst/>
            <a:rect l="l" t="t" r="r" b="b"/>
            <a:pathLst>
              <a:path w="4673403" h="4661719">
                <a:moveTo>
                  <a:pt x="0" y="0"/>
                </a:moveTo>
                <a:lnTo>
                  <a:pt x="4673402" y="0"/>
                </a:lnTo>
                <a:lnTo>
                  <a:pt x="4673402" y="4661719"/>
                </a:lnTo>
                <a:lnTo>
                  <a:pt x="0" y="466171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497</TotalTime>
  <Words>976</Words>
  <Application>Microsoft Office PowerPoint</Application>
  <PresentationFormat>Произвольный</PresentationFormat>
  <Paragraphs>471</Paragraphs>
  <Slides>25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8" baseType="lpstr">
      <vt:lpstr>Arial</vt:lpstr>
      <vt:lpstr>Verdana Bold</vt:lpstr>
      <vt:lpstr>Ubuntu</vt:lpstr>
      <vt:lpstr>Times New Roman</vt:lpstr>
      <vt:lpstr>Calibri</vt:lpstr>
      <vt:lpstr>Arial Bold</vt:lpstr>
      <vt:lpstr>Calibri (MS)</vt:lpstr>
      <vt:lpstr>Verdana</vt:lpstr>
      <vt:lpstr>Ubuntu Bold</vt:lpstr>
      <vt:lpstr>Open Sans</vt:lpstr>
      <vt:lpstr>Helvetica Neue</vt:lpstr>
      <vt:lpstr>Open Sans 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Конкур 2025.pptx</dc:title>
  <dc:creator>Admin</dc:creator>
  <cp:lastModifiedBy>Лара</cp:lastModifiedBy>
  <cp:revision>33</cp:revision>
  <dcterms:created xsi:type="dcterms:W3CDTF">2006-08-16T00:00:00Z</dcterms:created>
  <dcterms:modified xsi:type="dcterms:W3CDTF">2025-12-16T12:46:53Z</dcterms:modified>
  <dc:identifier>DAG67A2VIBc</dc:identifier>
</cp:coreProperties>
</file>